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7" r:id="rId6"/>
    <p:sldId id="260" r:id="rId7"/>
    <p:sldId id="264" r:id="rId8"/>
    <p:sldId id="265" r:id="rId9"/>
    <p:sldId id="266" r:id="rId10"/>
    <p:sldId id="267" r:id="rId11"/>
    <p:sldId id="261" r:id="rId12"/>
    <p:sldId id="262" r:id="rId13"/>
    <p:sldId id="263" r:id="rId14"/>
    <p:sldId id="270" r:id="rId15"/>
    <p:sldId id="272" r:id="rId16"/>
    <p:sldId id="273" r:id="rId17"/>
    <p:sldId id="274" r:id="rId18"/>
    <p:sldId id="269" r:id="rId19"/>
    <p:sldId id="268" r:id="rId20"/>
    <p:sldId id="271" r:id="rId21"/>
    <p:sldId id="275" r:id="rId22"/>
    <p:sldId id="276" r:id="rId23"/>
    <p:sldId id="278" r:id="rId24"/>
    <p:sldId id="279" r:id="rId25"/>
    <p:sldId id="281" r:id="rId26"/>
    <p:sldId id="280" r:id="rId27"/>
    <p:sldId id="282" r:id="rId28"/>
    <p:sldId id="283" r:id="rId29"/>
    <p:sldId id="284"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37D2-BF52-2044-FA8A-A6EFA0BC47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28E302-B308-DF10-E5F6-ECE77AD310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6E9920-77C4-F68E-ED8D-1C4D2D513FE4}"/>
              </a:ext>
            </a:extLst>
          </p:cNvPr>
          <p:cNvSpPr>
            <a:spLocks noGrp="1"/>
          </p:cNvSpPr>
          <p:nvPr>
            <p:ph type="dt" sz="half" idx="10"/>
          </p:nvPr>
        </p:nvSpPr>
        <p:spPr/>
        <p:txBody>
          <a:bodyPr/>
          <a:lstStyle/>
          <a:p>
            <a:fld id="{0A8B9508-0F20-48F3-A79A-A27EF24F7110}" type="datetimeFigureOut">
              <a:rPr lang="en-US" smtClean="0"/>
              <a:t>11/4/2022</a:t>
            </a:fld>
            <a:endParaRPr lang="en-US"/>
          </a:p>
        </p:txBody>
      </p:sp>
      <p:sp>
        <p:nvSpPr>
          <p:cNvPr id="5" name="Footer Placeholder 4">
            <a:extLst>
              <a:ext uri="{FF2B5EF4-FFF2-40B4-BE49-F238E27FC236}">
                <a16:creationId xmlns:a16="http://schemas.microsoft.com/office/drawing/2014/main" id="{FE5DAB30-1653-4D31-95A3-82414E29C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7CB84-DA7A-C037-0476-B34989AC9A34}"/>
              </a:ext>
            </a:extLst>
          </p:cNvPr>
          <p:cNvSpPr>
            <a:spLocks noGrp="1"/>
          </p:cNvSpPr>
          <p:nvPr>
            <p:ph type="sldNum" sz="quarter" idx="12"/>
          </p:nvPr>
        </p:nvSpPr>
        <p:spPr/>
        <p:txBody>
          <a:bodyPr/>
          <a:lstStyle/>
          <a:p>
            <a:fld id="{E2574AE2-8FAD-457D-A51E-8183E6C8D2E5}" type="slidenum">
              <a:rPr lang="en-US" smtClean="0"/>
              <a:t>‹#›</a:t>
            </a:fld>
            <a:endParaRPr lang="en-US"/>
          </a:p>
        </p:txBody>
      </p:sp>
    </p:spTree>
    <p:extLst>
      <p:ext uri="{BB962C8B-B14F-4D97-AF65-F5344CB8AC3E}">
        <p14:creationId xmlns:p14="http://schemas.microsoft.com/office/powerpoint/2010/main" val="155430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E55D-1ABF-9C2C-2F27-FCE5D708AF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F17FB9-7DED-B7CA-CD43-936C73F7BA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2AC14-AA2D-8B7B-97DF-100A605D14B0}"/>
              </a:ext>
            </a:extLst>
          </p:cNvPr>
          <p:cNvSpPr>
            <a:spLocks noGrp="1"/>
          </p:cNvSpPr>
          <p:nvPr>
            <p:ph type="dt" sz="half" idx="10"/>
          </p:nvPr>
        </p:nvSpPr>
        <p:spPr/>
        <p:txBody>
          <a:bodyPr/>
          <a:lstStyle/>
          <a:p>
            <a:fld id="{0A8B9508-0F20-48F3-A79A-A27EF24F7110}" type="datetimeFigureOut">
              <a:rPr lang="en-US" smtClean="0"/>
              <a:t>11/4/2022</a:t>
            </a:fld>
            <a:endParaRPr lang="en-US"/>
          </a:p>
        </p:txBody>
      </p:sp>
      <p:sp>
        <p:nvSpPr>
          <p:cNvPr id="5" name="Footer Placeholder 4">
            <a:extLst>
              <a:ext uri="{FF2B5EF4-FFF2-40B4-BE49-F238E27FC236}">
                <a16:creationId xmlns:a16="http://schemas.microsoft.com/office/drawing/2014/main" id="{AEC01F2A-2A92-083D-8782-A17A093156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6502F-E4E7-07B0-6358-8B553F794FAC}"/>
              </a:ext>
            </a:extLst>
          </p:cNvPr>
          <p:cNvSpPr>
            <a:spLocks noGrp="1"/>
          </p:cNvSpPr>
          <p:nvPr>
            <p:ph type="sldNum" sz="quarter" idx="12"/>
          </p:nvPr>
        </p:nvSpPr>
        <p:spPr/>
        <p:txBody>
          <a:bodyPr/>
          <a:lstStyle/>
          <a:p>
            <a:fld id="{E2574AE2-8FAD-457D-A51E-8183E6C8D2E5}" type="slidenum">
              <a:rPr lang="en-US" smtClean="0"/>
              <a:t>‹#›</a:t>
            </a:fld>
            <a:endParaRPr lang="en-US"/>
          </a:p>
        </p:txBody>
      </p:sp>
    </p:spTree>
    <p:extLst>
      <p:ext uri="{BB962C8B-B14F-4D97-AF65-F5344CB8AC3E}">
        <p14:creationId xmlns:p14="http://schemas.microsoft.com/office/powerpoint/2010/main" val="121607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4F9971-5FE0-1CF3-A99F-51443E9C3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FB59C-80B8-3CBB-E103-652C4B8A55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351CC-4348-FC6C-74B5-F637769A4E54}"/>
              </a:ext>
            </a:extLst>
          </p:cNvPr>
          <p:cNvSpPr>
            <a:spLocks noGrp="1"/>
          </p:cNvSpPr>
          <p:nvPr>
            <p:ph type="dt" sz="half" idx="10"/>
          </p:nvPr>
        </p:nvSpPr>
        <p:spPr/>
        <p:txBody>
          <a:bodyPr/>
          <a:lstStyle/>
          <a:p>
            <a:fld id="{0A8B9508-0F20-48F3-A79A-A27EF24F7110}" type="datetimeFigureOut">
              <a:rPr lang="en-US" smtClean="0"/>
              <a:t>11/4/2022</a:t>
            </a:fld>
            <a:endParaRPr lang="en-US"/>
          </a:p>
        </p:txBody>
      </p:sp>
      <p:sp>
        <p:nvSpPr>
          <p:cNvPr id="5" name="Footer Placeholder 4">
            <a:extLst>
              <a:ext uri="{FF2B5EF4-FFF2-40B4-BE49-F238E27FC236}">
                <a16:creationId xmlns:a16="http://schemas.microsoft.com/office/drawing/2014/main" id="{F8F232EA-F955-5BA2-D94D-534D9FE7B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749B20-CACF-AC54-21BF-3C8094BA139F}"/>
              </a:ext>
            </a:extLst>
          </p:cNvPr>
          <p:cNvSpPr>
            <a:spLocks noGrp="1"/>
          </p:cNvSpPr>
          <p:nvPr>
            <p:ph type="sldNum" sz="quarter" idx="12"/>
          </p:nvPr>
        </p:nvSpPr>
        <p:spPr/>
        <p:txBody>
          <a:bodyPr/>
          <a:lstStyle/>
          <a:p>
            <a:fld id="{E2574AE2-8FAD-457D-A51E-8183E6C8D2E5}" type="slidenum">
              <a:rPr lang="en-US" smtClean="0"/>
              <a:t>‹#›</a:t>
            </a:fld>
            <a:endParaRPr lang="en-US"/>
          </a:p>
        </p:txBody>
      </p:sp>
    </p:spTree>
    <p:extLst>
      <p:ext uri="{BB962C8B-B14F-4D97-AF65-F5344CB8AC3E}">
        <p14:creationId xmlns:p14="http://schemas.microsoft.com/office/powerpoint/2010/main" val="4120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61579-9EFC-9CEE-9CFF-4BC897B614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1A0B9-E3D8-64C5-27C5-D60A6A5703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C8740A-DA7F-F148-7B85-A0097E2C688A}"/>
              </a:ext>
            </a:extLst>
          </p:cNvPr>
          <p:cNvSpPr>
            <a:spLocks noGrp="1"/>
          </p:cNvSpPr>
          <p:nvPr>
            <p:ph type="dt" sz="half" idx="10"/>
          </p:nvPr>
        </p:nvSpPr>
        <p:spPr/>
        <p:txBody>
          <a:bodyPr/>
          <a:lstStyle/>
          <a:p>
            <a:fld id="{0A8B9508-0F20-48F3-A79A-A27EF24F7110}" type="datetimeFigureOut">
              <a:rPr lang="en-US" smtClean="0"/>
              <a:t>11/4/2022</a:t>
            </a:fld>
            <a:endParaRPr lang="en-US"/>
          </a:p>
        </p:txBody>
      </p:sp>
      <p:sp>
        <p:nvSpPr>
          <p:cNvPr id="5" name="Footer Placeholder 4">
            <a:extLst>
              <a:ext uri="{FF2B5EF4-FFF2-40B4-BE49-F238E27FC236}">
                <a16:creationId xmlns:a16="http://schemas.microsoft.com/office/drawing/2014/main" id="{B6FAB2D0-0CFD-13C4-378F-DF59585B1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3F5CC-E7C7-4099-27E0-EF62AFF038B9}"/>
              </a:ext>
            </a:extLst>
          </p:cNvPr>
          <p:cNvSpPr>
            <a:spLocks noGrp="1"/>
          </p:cNvSpPr>
          <p:nvPr>
            <p:ph type="sldNum" sz="quarter" idx="12"/>
          </p:nvPr>
        </p:nvSpPr>
        <p:spPr/>
        <p:txBody>
          <a:bodyPr/>
          <a:lstStyle/>
          <a:p>
            <a:fld id="{E2574AE2-8FAD-457D-A51E-8183E6C8D2E5}" type="slidenum">
              <a:rPr lang="en-US" smtClean="0"/>
              <a:t>‹#›</a:t>
            </a:fld>
            <a:endParaRPr lang="en-US"/>
          </a:p>
        </p:txBody>
      </p:sp>
    </p:spTree>
    <p:extLst>
      <p:ext uri="{BB962C8B-B14F-4D97-AF65-F5344CB8AC3E}">
        <p14:creationId xmlns:p14="http://schemas.microsoft.com/office/powerpoint/2010/main" val="160655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3B45-1652-8D2B-7519-312974DD5B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ADFCF-FD0D-5C69-9FEF-48E09D7A50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892EEC-D680-4D64-F906-879DB0A71BF8}"/>
              </a:ext>
            </a:extLst>
          </p:cNvPr>
          <p:cNvSpPr>
            <a:spLocks noGrp="1"/>
          </p:cNvSpPr>
          <p:nvPr>
            <p:ph type="dt" sz="half" idx="10"/>
          </p:nvPr>
        </p:nvSpPr>
        <p:spPr/>
        <p:txBody>
          <a:bodyPr/>
          <a:lstStyle/>
          <a:p>
            <a:fld id="{0A8B9508-0F20-48F3-A79A-A27EF24F7110}" type="datetimeFigureOut">
              <a:rPr lang="en-US" smtClean="0"/>
              <a:t>11/4/2022</a:t>
            </a:fld>
            <a:endParaRPr lang="en-US"/>
          </a:p>
        </p:txBody>
      </p:sp>
      <p:sp>
        <p:nvSpPr>
          <p:cNvPr id="5" name="Footer Placeholder 4">
            <a:extLst>
              <a:ext uri="{FF2B5EF4-FFF2-40B4-BE49-F238E27FC236}">
                <a16:creationId xmlns:a16="http://schemas.microsoft.com/office/drawing/2014/main" id="{20AAC204-2745-99A2-BAA5-53AB4CFC5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AB9FA-77FF-D107-7FC4-48A0F0D2834B}"/>
              </a:ext>
            </a:extLst>
          </p:cNvPr>
          <p:cNvSpPr>
            <a:spLocks noGrp="1"/>
          </p:cNvSpPr>
          <p:nvPr>
            <p:ph type="sldNum" sz="quarter" idx="12"/>
          </p:nvPr>
        </p:nvSpPr>
        <p:spPr/>
        <p:txBody>
          <a:bodyPr/>
          <a:lstStyle/>
          <a:p>
            <a:fld id="{E2574AE2-8FAD-457D-A51E-8183E6C8D2E5}" type="slidenum">
              <a:rPr lang="en-US" smtClean="0"/>
              <a:t>‹#›</a:t>
            </a:fld>
            <a:endParaRPr lang="en-US"/>
          </a:p>
        </p:txBody>
      </p:sp>
    </p:spTree>
    <p:extLst>
      <p:ext uri="{BB962C8B-B14F-4D97-AF65-F5344CB8AC3E}">
        <p14:creationId xmlns:p14="http://schemas.microsoft.com/office/powerpoint/2010/main" val="248553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E297-4035-128D-490E-8F729F12EC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A06A46-A73D-DF90-F3D0-361864011D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B07DAC-B64E-E97F-F65B-2F287B7C81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112232-B5EA-A301-F3AA-EC156242FD4B}"/>
              </a:ext>
            </a:extLst>
          </p:cNvPr>
          <p:cNvSpPr>
            <a:spLocks noGrp="1"/>
          </p:cNvSpPr>
          <p:nvPr>
            <p:ph type="dt" sz="half" idx="10"/>
          </p:nvPr>
        </p:nvSpPr>
        <p:spPr/>
        <p:txBody>
          <a:bodyPr/>
          <a:lstStyle/>
          <a:p>
            <a:fld id="{0A8B9508-0F20-48F3-A79A-A27EF24F7110}" type="datetimeFigureOut">
              <a:rPr lang="en-US" smtClean="0"/>
              <a:t>11/4/2022</a:t>
            </a:fld>
            <a:endParaRPr lang="en-US"/>
          </a:p>
        </p:txBody>
      </p:sp>
      <p:sp>
        <p:nvSpPr>
          <p:cNvPr id="6" name="Footer Placeholder 5">
            <a:extLst>
              <a:ext uri="{FF2B5EF4-FFF2-40B4-BE49-F238E27FC236}">
                <a16:creationId xmlns:a16="http://schemas.microsoft.com/office/drawing/2014/main" id="{17B6EE95-2BD5-0166-0E08-B71F8A659D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1BDFD9-C570-C39D-4678-2A21A52EBEB0}"/>
              </a:ext>
            </a:extLst>
          </p:cNvPr>
          <p:cNvSpPr>
            <a:spLocks noGrp="1"/>
          </p:cNvSpPr>
          <p:nvPr>
            <p:ph type="sldNum" sz="quarter" idx="12"/>
          </p:nvPr>
        </p:nvSpPr>
        <p:spPr/>
        <p:txBody>
          <a:bodyPr/>
          <a:lstStyle/>
          <a:p>
            <a:fld id="{E2574AE2-8FAD-457D-A51E-8183E6C8D2E5}" type="slidenum">
              <a:rPr lang="en-US" smtClean="0"/>
              <a:t>‹#›</a:t>
            </a:fld>
            <a:endParaRPr lang="en-US"/>
          </a:p>
        </p:txBody>
      </p:sp>
    </p:spTree>
    <p:extLst>
      <p:ext uri="{BB962C8B-B14F-4D97-AF65-F5344CB8AC3E}">
        <p14:creationId xmlns:p14="http://schemas.microsoft.com/office/powerpoint/2010/main" val="844567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6B6A2-1C8C-72C7-B13D-8F16DE968A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537BD0-5503-2C53-A5B1-F1D80A6567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5AC675-07DC-1F4E-2A12-BC037C463C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8B5AE7-EB60-8150-4CC7-4C355C3BE7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0EFD-7AD4-D611-FC0D-E51552DA6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14B911-939C-2B9B-82EA-58921BA902F0}"/>
              </a:ext>
            </a:extLst>
          </p:cNvPr>
          <p:cNvSpPr>
            <a:spLocks noGrp="1"/>
          </p:cNvSpPr>
          <p:nvPr>
            <p:ph type="dt" sz="half" idx="10"/>
          </p:nvPr>
        </p:nvSpPr>
        <p:spPr/>
        <p:txBody>
          <a:bodyPr/>
          <a:lstStyle/>
          <a:p>
            <a:fld id="{0A8B9508-0F20-48F3-A79A-A27EF24F7110}" type="datetimeFigureOut">
              <a:rPr lang="en-US" smtClean="0"/>
              <a:t>11/4/2022</a:t>
            </a:fld>
            <a:endParaRPr lang="en-US"/>
          </a:p>
        </p:txBody>
      </p:sp>
      <p:sp>
        <p:nvSpPr>
          <p:cNvPr id="8" name="Footer Placeholder 7">
            <a:extLst>
              <a:ext uri="{FF2B5EF4-FFF2-40B4-BE49-F238E27FC236}">
                <a16:creationId xmlns:a16="http://schemas.microsoft.com/office/drawing/2014/main" id="{F91608D6-8C78-F870-8DD6-C15AFED4D7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21E81-F1C3-BADC-5935-2D2A33F8397B}"/>
              </a:ext>
            </a:extLst>
          </p:cNvPr>
          <p:cNvSpPr>
            <a:spLocks noGrp="1"/>
          </p:cNvSpPr>
          <p:nvPr>
            <p:ph type="sldNum" sz="quarter" idx="12"/>
          </p:nvPr>
        </p:nvSpPr>
        <p:spPr/>
        <p:txBody>
          <a:bodyPr/>
          <a:lstStyle/>
          <a:p>
            <a:fld id="{E2574AE2-8FAD-457D-A51E-8183E6C8D2E5}" type="slidenum">
              <a:rPr lang="en-US" smtClean="0"/>
              <a:t>‹#›</a:t>
            </a:fld>
            <a:endParaRPr lang="en-US"/>
          </a:p>
        </p:txBody>
      </p:sp>
    </p:spTree>
    <p:extLst>
      <p:ext uri="{BB962C8B-B14F-4D97-AF65-F5344CB8AC3E}">
        <p14:creationId xmlns:p14="http://schemas.microsoft.com/office/powerpoint/2010/main" val="82711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2A549-DC7D-38AF-3014-EE68A0B146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AD97EA-4594-A6BF-ED07-1A0023B537C5}"/>
              </a:ext>
            </a:extLst>
          </p:cNvPr>
          <p:cNvSpPr>
            <a:spLocks noGrp="1"/>
          </p:cNvSpPr>
          <p:nvPr>
            <p:ph type="dt" sz="half" idx="10"/>
          </p:nvPr>
        </p:nvSpPr>
        <p:spPr/>
        <p:txBody>
          <a:bodyPr/>
          <a:lstStyle/>
          <a:p>
            <a:fld id="{0A8B9508-0F20-48F3-A79A-A27EF24F7110}" type="datetimeFigureOut">
              <a:rPr lang="en-US" smtClean="0"/>
              <a:t>11/4/2022</a:t>
            </a:fld>
            <a:endParaRPr lang="en-US"/>
          </a:p>
        </p:txBody>
      </p:sp>
      <p:sp>
        <p:nvSpPr>
          <p:cNvPr id="4" name="Footer Placeholder 3">
            <a:extLst>
              <a:ext uri="{FF2B5EF4-FFF2-40B4-BE49-F238E27FC236}">
                <a16:creationId xmlns:a16="http://schemas.microsoft.com/office/drawing/2014/main" id="{9CA66318-46E5-C8B1-0F0E-4D560F52D8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1F4EF8-D446-3453-7ACC-69E706771650}"/>
              </a:ext>
            </a:extLst>
          </p:cNvPr>
          <p:cNvSpPr>
            <a:spLocks noGrp="1"/>
          </p:cNvSpPr>
          <p:nvPr>
            <p:ph type="sldNum" sz="quarter" idx="12"/>
          </p:nvPr>
        </p:nvSpPr>
        <p:spPr/>
        <p:txBody>
          <a:bodyPr/>
          <a:lstStyle/>
          <a:p>
            <a:fld id="{E2574AE2-8FAD-457D-A51E-8183E6C8D2E5}" type="slidenum">
              <a:rPr lang="en-US" smtClean="0"/>
              <a:t>‹#›</a:t>
            </a:fld>
            <a:endParaRPr lang="en-US"/>
          </a:p>
        </p:txBody>
      </p:sp>
    </p:spTree>
    <p:extLst>
      <p:ext uri="{BB962C8B-B14F-4D97-AF65-F5344CB8AC3E}">
        <p14:creationId xmlns:p14="http://schemas.microsoft.com/office/powerpoint/2010/main" val="369200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5D75AD-8ED4-BD56-7173-4AF2B56A460B}"/>
              </a:ext>
            </a:extLst>
          </p:cNvPr>
          <p:cNvSpPr>
            <a:spLocks noGrp="1"/>
          </p:cNvSpPr>
          <p:nvPr>
            <p:ph type="dt" sz="half" idx="10"/>
          </p:nvPr>
        </p:nvSpPr>
        <p:spPr/>
        <p:txBody>
          <a:bodyPr/>
          <a:lstStyle/>
          <a:p>
            <a:fld id="{0A8B9508-0F20-48F3-A79A-A27EF24F7110}" type="datetimeFigureOut">
              <a:rPr lang="en-US" smtClean="0"/>
              <a:t>11/4/2022</a:t>
            </a:fld>
            <a:endParaRPr lang="en-US"/>
          </a:p>
        </p:txBody>
      </p:sp>
      <p:sp>
        <p:nvSpPr>
          <p:cNvPr id="3" name="Footer Placeholder 2">
            <a:extLst>
              <a:ext uri="{FF2B5EF4-FFF2-40B4-BE49-F238E27FC236}">
                <a16:creationId xmlns:a16="http://schemas.microsoft.com/office/drawing/2014/main" id="{AF197763-2C0F-E637-4DA6-CDA0D684C3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3B7F47-C3CD-DD5F-E46A-FFDB6BD19759}"/>
              </a:ext>
            </a:extLst>
          </p:cNvPr>
          <p:cNvSpPr>
            <a:spLocks noGrp="1"/>
          </p:cNvSpPr>
          <p:nvPr>
            <p:ph type="sldNum" sz="quarter" idx="12"/>
          </p:nvPr>
        </p:nvSpPr>
        <p:spPr/>
        <p:txBody>
          <a:bodyPr/>
          <a:lstStyle/>
          <a:p>
            <a:fld id="{E2574AE2-8FAD-457D-A51E-8183E6C8D2E5}" type="slidenum">
              <a:rPr lang="en-US" smtClean="0"/>
              <a:t>‹#›</a:t>
            </a:fld>
            <a:endParaRPr lang="en-US"/>
          </a:p>
        </p:txBody>
      </p:sp>
    </p:spTree>
    <p:extLst>
      <p:ext uri="{BB962C8B-B14F-4D97-AF65-F5344CB8AC3E}">
        <p14:creationId xmlns:p14="http://schemas.microsoft.com/office/powerpoint/2010/main" val="363004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1E434-B14E-1F79-9697-647525DBE6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53AFCC-8B3E-B00C-B23C-57B8A4B8C6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4D25E6-F652-6818-282F-AE942D035F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DC3A30-B755-E2B1-3EB3-0CC3FE33A1F9}"/>
              </a:ext>
            </a:extLst>
          </p:cNvPr>
          <p:cNvSpPr>
            <a:spLocks noGrp="1"/>
          </p:cNvSpPr>
          <p:nvPr>
            <p:ph type="dt" sz="half" idx="10"/>
          </p:nvPr>
        </p:nvSpPr>
        <p:spPr/>
        <p:txBody>
          <a:bodyPr/>
          <a:lstStyle/>
          <a:p>
            <a:fld id="{0A8B9508-0F20-48F3-A79A-A27EF24F7110}" type="datetimeFigureOut">
              <a:rPr lang="en-US" smtClean="0"/>
              <a:t>11/4/2022</a:t>
            </a:fld>
            <a:endParaRPr lang="en-US"/>
          </a:p>
        </p:txBody>
      </p:sp>
      <p:sp>
        <p:nvSpPr>
          <p:cNvPr id="6" name="Footer Placeholder 5">
            <a:extLst>
              <a:ext uri="{FF2B5EF4-FFF2-40B4-BE49-F238E27FC236}">
                <a16:creationId xmlns:a16="http://schemas.microsoft.com/office/drawing/2014/main" id="{F142224B-13A9-FB8C-37BA-37DCB26227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1FC5D6-F942-CBD6-CF2B-189EA7D1219D}"/>
              </a:ext>
            </a:extLst>
          </p:cNvPr>
          <p:cNvSpPr>
            <a:spLocks noGrp="1"/>
          </p:cNvSpPr>
          <p:nvPr>
            <p:ph type="sldNum" sz="quarter" idx="12"/>
          </p:nvPr>
        </p:nvSpPr>
        <p:spPr/>
        <p:txBody>
          <a:bodyPr/>
          <a:lstStyle/>
          <a:p>
            <a:fld id="{E2574AE2-8FAD-457D-A51E-8183E6C8D2E5}" type="slidenum">
              <a:rPr lang="en-US" smtClean="0"/>
              <a:t>‹#›</a:t>
            </a:fld>
            <a:endParaRPr lang="en-US"/>
          </a:p>
        </p:txBody>
      </p:sp>
    </p:spTree>
    <p:extLst>
      <p:ext uri="{BB962C8B-B14F-4D97-AF65-F5344CB8AC3E}">
        <p14:creationId xmlns:p14="http://schemas.microsoft.com/office/powerpoint/2010/main" val="4286595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5ABD-6DD0-8CFF-06EB-68E988023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9D3C2D-90A1-9D69-0649-1CC3F52CE7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4F5720-9C64-1859-791F-C68720D10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4FF08C-31FD-E4B2-5477-18EBBFD95E46}"/>
              </a:ext>
            </a:extLst>
          </p:cNvPr>
          <p:cNvSpPr>
            <a:spLocks noGrp="1"/>
          </p:cNvSpPr>
          <p:nvPr>
            <p:ph type="dt" sz="half" idx="10"/>
          </p:nvPr>
        </p:nvSpPr>
        <p:spPr/>
        <p:txBody>
          <a:bodyPr/>
          <a:lstStyle/>
          <a:p>
            <a:fld id="{0A8B9508-0F20-48F3-A79A-A27EF24F7110}" type="datetimeFigureOut">
              <a:rPr lang="en-US" smtClean="0"/>
              <a:t>11/4/2022</a:t>
            </a:fld>
            <a:endParaRPr lang="en-US"/>
          </a:p>
        </p:txBody>
      </p:sp>
      <p:sp>
        <p:nvSpPr>
          <p:cNvPr id="6" name="Footer Placeholder 5">
            <a:extLst>
              <a:ext uri="{FF2B5EF4-FFF2-40B4-BE49-F238E27FC236}">
                <a16:creationId xmlns:a16="http://schemas.microsoft.com/office/drawing/2014/main" id="{9D0CBC7A-9C02-C844-D77B-8019636A9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EB5A8-FD93-7926-7F30-E2B741B946EA}"/>
              </a:ext>
            </a:extLst>
          </p:cNvPr>
          <p:cNvSpPr>
            <a:spLocks noGrp="1"/>
          </p:cNvSpPr>
          <p:nvPr>
            <p:ph type="sldNum" sz="quarter" idx="12"/>
          </p:nvPr>
        </p:nvSpPr>
        <p:spPr/>
        <p:txBody>
          <a:bodyPr/>
          <a:lstStyle/>
          <a:p>
            <a:fld id="{E2574AE2-8FAD-457D-A51E-8183E6C8D2E5}" type="slidenum">
              <a:rPr lang="en-US" smtClean="0"/>
              <a:t>‹#›</a:t>
            </a:fld>
            <a:endParaRPr lang="en-US"/>
          </a:p>
        </p:txBody>
      </p:sp>
    </p:spTree>
    <p:extLst>
      <p:ext uri="{BB962C8B-B14F-4D97-AF65-F5344CB8AC3E}">
        <p14:creationId xmlns:p14="http://schemas.microsoft.com/office/powerpoint/2010/main" val="2897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alpha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37FD86-6C06-0493-C4D8-2CCE6BBC8D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AEF44F-6E36-9B1B-C9A6-5ED564990E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A1DAD-8AFA-23A7-CC27-2102DD1D25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B9508-0F20-48F3-A79A-A27EF24F7110}" type="datetimeFigureOut">
              <a:rPr lang="en-US" smtClean="0"/>
              <a:t>11/4/2022</a:t>
            </a:fld>
            <a:endParaRPr lang="en-US"/>
          </a:p>
        </p:txBody>
      </p:sp>
      <p:sp>
        <p:nvSpPr>
          <p:cNvPr id="5" name="Footer Placeholder 4">
            <a:extLst>
              <a:ext uri="{FF2B5EF4-FFF2-40B4-BE49-F238E27FC236}">
                <a16:creationId xmlns:a16="http://schemas.microsoft.com/office/drawing/2014/main" id="{5EC78E24-3669-3175-2EFF-78AA0F52AA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4B5880-5318-7E67-41B6-C2502B42E6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74AE2-8FAD-457D-A51E-8183E6C8D2E5}" type="slidenum">
              <a:rPr lang="en-US" smtClean="0"/>
              <a:t>‹#›</a:t>
            </a:fld>
            <a:endParaRPr lang="en-US"/>
          </a:p>
        </p:txBody>
      </p:sp>
    </p:spTree>
    <p:extLst>
      <p:ext uri="{BB962C8B-B14F-4D97-AF65-F5344CB8AC3E}">
        <p14:creationId xmlns:p14="http://schemas.microsoft.com/office/powerpoint/2010/main" val="3378110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F62B-04E8-B84B-B749-104D3AD72FF4}"/>
              </a:ext>
            </a:extLst>
          </p:cNvPr>
          <p:cNvSpPr>
            <a:spLocks noGrp="1"/>
          </p:cNvSpPr>
          <p:nvPr>
            <p:ph type="ctrTitle"/>
          </p:nvPr>
        </p:nvSpPr>
        <p:spPr>
          <a:xfrm>
            <a:off x="1524000" y="1122363"/>
            <a:ext cx="9144000" cy="1463819"/>
          </a:xfrm>
        </p:spPr>
        <p:txBody>
          <a:bodyPr/>
          <a:lstStyle/>
          <a:p>
            <a:r>
              <a:rPr lang="en-US" dirty="0"/>
              <a:t>P-A-C-E  to  Peace</a:t>
            </a:r>
          </a:p>
        </p:txBody>
      </p:sp>
      <p:sp>
        <p:nvSpPr>
          <p:cNvPr id="3" name="Subtitle 2">
            <a:extLst>
              <a:ext uri="{FF2B5EF4-FFF2-40B4-BE49-F238E27FC236}">
                <a16:creationId xmlns:a16="http://schemas.microsoft.com/office/drawing/2014/main" id="{FFC097AD-929C-8880-ADDB-681F78F8EE53}"/>
              </a:ext>
            </a:extLst>
          </p:cNvPr>
          <p:cNvSpPr>
            <a:spLocks noGrp="1"/>
          </p:cNvSpPr>
          <p:nvPr>
            <p:ph type="subTitle" idx="1"/>
          </p:nvPr>
        </p:nvSpPr>
        <p:spPr>
          <a:xfrm>
            <a:off x="1524000" y="2881745"/>
            <a:ext cx="9144000" cy="3251199"/>
          </a:xfrm>
        </p:spPr>
        <p:txBody>
          <a:bodyPr>
            <a:normAutofit/>
          </a:bodyPr>
          <a:lstStyle/>
          <a:p>
            <a:r>
              <a:rPr lang="en-US" dirty="0"/>
              <a:t>Finding Inner Rest in a World of Unrest</a:t>
            </a:r>
          </a:p>
          <a:p>
            <a:endParaRPr lang="en-US" dirty="0"/>
          </a:p>
          <a:p>
            <a:endParaRPr lang="en-US" dirty="0"/>
          </a:p>
          <a:p>
            <a:r>
              <a:rPr lang="en-US" dirty="0"/>
              <a:t>CAPS East  2022  Presentation</a:t>
            </a:r>
          </a:p>
          <a:p>
            <a:endParaRPr lang="en-US" dirty="0"/>
          </a:p>
          <a:p>
            <a:r>
              <a:rPr lang="en-US" dirty="0"/>
              <a:t>Edward Hersh, DRS, MA, BCCC</a:t>
            </a:r>
          </a:p>
          <a:p>
            <a:endParaRPr lang="en-US" dirty="0"/>
          </a:p>
          <a:p>
            <a:endParaRPr lang="en-US" dirty="0"/>
          </a:p>
        </p:txBody>
      </p:sp>
    </p:spTree>
    <p:extLst>
      <p:ext uri="{BB962C8B-B14F-4D97-AF65-F5344CB8AC3E}">
        <p14:creationId xmlns:p14="http://schemas.microsoft.com/office/powerpoint/2010/main" val="688086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4BCA9-3382-0984-FC9B-0DADAA7C5720}"/>
              </a:ext>
            </a:extLst>
          </p:cNvPr>
          <p:cNvSpPr>
            <a:spLocks noGrp="1"/>
          </p:cNvSpPr>
          <p:nvPr>
            <p:ph type="title"/>
          </p:nvPr>
        </p:nvSpPr>
        <p:spPr/>
        <p:txBody>
          <a:bodyPr/>
          <a:lstStyle/>
          <a:p>
            <a:r>
              <a:rPr lang="en-US" dirty="0"/>
              <a:t>E – Engage Inner Change as a Lifestyle</a:t>
            </a:r>
          </a:p>
        </p:txBody>
      </p:sp>
      <p:sp>
        <p:nvSpPr>
          <p:cNvPr id="3" name="Content Placeholder 2">
            <a:extLst>
              <a:ext uri="{FF2B5EF4-FFF2-40B4-BE49-F238E27FC236}">
                <a16:creationId xmlns:a16="http://schemas.microsoft.com/office/drawing/2014/main" id="{5EB41D1E-AC99-D53C-7594-78B25E763847}"/>
              </a:ext>
            </a:extLst>
          </p:cNvPr>
          <p:cNvSpPr>
            <a:spLocks noGrp="1"/>
          </p:cNvSpPr>
          <p:nvPr>
            <p:ph idx="1"/>
          </p:nvPr>
        </p:nvSpPr>
        <p:spPr/>
        <p:txBody>
          <a:bodyPr>
            <a:norm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Remove Blockages to Peace</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Garden the Soul</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Lead with Transformational Living</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Choose God Daily</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God is Altogether Good</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Apply Truth</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PACE to Finish Line</a:t>
            </a:r>
            <a:endParaRPr lang="en-US" dirty="0"/>
          </a:p>
        </p:txBody>
      </p:sp>
    </p:spTree>
    <p:extLst>
      <p:ext uri="{BB962C8B-B14F-4D97-AF65-F5344CB8AC3E}">
        <p14:creationId xmlns:p14="http://schemas.microsoft.com/office/powerpoint/2010/main" val="100916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C1234-F04D-9A47-7181-DDB0901DC554}"/>
              </a:ext>
            </a:extLst>
          </p:cNvPr>
          <p:cNvSpPr>
            <a:spLocks noGrp="1"/>
          </p:cNvSpPr>
          <p:nvPr>
            <p:ph type="title"/>
          </p:nvPr>
        </p:nvSpPr>
        <p:spPr/>
        <p:txBody>
          <a:bodyPr/>
          <a:lstStyle/>
          <a:p>
            <a:r>
              <a:rPr lang="en-US" dirty="0"/>
              <a:t>Cycle of Defeat</a:t>
            </a:r>
          </a:p>
        </p:txBody>
      </p:sp>
      <p:sp>
        <p:nvSpPr>
          <p:cNvPr id="4" name="Text Placeholder 3">
            <a:extLst>
              <a:ext uri="{FF2B5EF4-FFF2-40B4-BE49-F238E27FC236}">
                <a16:creationId xmlns:a16="http://schemas.microsoft.com/office/drawing/2014/main" id="{18E52864-9CB4-3AD7-D42F-3211EEBD7158}"/>
              </a:ext>
            </a:extLst>
          </p:cNvPr>
          <p:cNvSpPr>
            <a:spLocks noGrp="1"/>
          </p:cNvSpPr>
          <p:nvPr>
            <p:ph type="body" sz="half" idx="2"/>
          </p:nvPr>
        </p:nvSpPr>
        <p:spPr/>
        <p:txBody>
          <a:bodyPr>
            <a:normAutofit lnSpcReduction="10000"/>
          </a:bodyPr>
          <a:lstStyle/>
          <a:p>
            <a:endParaRPr lang="en-US" dirty="0"/>
          </a:p>
          <a:p>
            <a:r>
              <a:rPr lang="en-US" sz="2000" dirty="0"/>
              <a:t>Misbeliefs</a:t>
            </a:r>
            <a:r>
              <a:rPr lang="en-US" dirty="0"/>
              <a:t> &amp; </a:t>
            </a:r>
            <a:r>
              <a:rPr lang="en-US" sz="2000" dirty="0"/>
              <a:t>Failed Expectations B</a:t>
            </a:r>
            <a:r>
              <a:rPr lang="en-US" dirty="0"/>
              <a:t>ecome:</a:t>
            </a:r>
          </a:p>
          <a:p>
            <a:endParaRPr lang="en-US" dirty="0"/>
          </a:p>
          <a:p>
            <a:pPr marL="0" marR="0">
              <a:spcBef>
                <a:spcPts val="0"/>
              </a:spcBef>
              <a:spcAft>
                <a:spcPts val="0"/>
              </a:spcAft>
            </a:pPr>
            <a:r>
              <a:rPr lang="en-US" sz="1800" dirty="0">
                <a:effectLst/>
                <a:latin typeface="Times New Roman" panose="02020603050405020304" pitchFamily="18" charset="0"/>
              </a:rPr>
              <a:t>Disappointment, Judgments, Discouragement, Confusion, Depression, Loss of Vision, Disorientation, Withdrawal, </a:t>
            </a:r>
          </a:p>
          <a:p>
            <a:pPr marL="0" marR="0">
              <a:spcBef>
                <a:spcPts val="0"/>
              </a:spcBef>
              <a:spcAft>
                <a:spcPts val="0"/>
              </a:spcAft>
            </a:pPr>
            <a:r>
              <a:rPr lang="en-US" sz="1800" dirty="0">
                <a:effectLst/>
                <a:latin typeface="Times New Roman" panose="02020603050405020304" pitchFamily="18" charset="0"/>
              </a:rPr>
              <a:t>Despair, Defeat</a:t>
            </a:r>
          </a:p>
          <a:p>
            <a:endParaRPr lang="en-US" dirty="0"/>
          </a:p>
          <a:p>
            <a:endParaRPr lang="en-US" dirty="0"/>
          </a:p>
          <a:p>
            <a:pPr>
              <a:lnSpc>
                <a:spcPct val="110000"/>
              </a:lnSpc>
            </a:pPr>
            <a:r>
              <a:rPr lang="en-US" dirty="0"/>
              <a:t>Stuck in:</a:t>
            </a:r>
          </a:p>
          <a:p>
            <a:pPr>
              <a:lnSpc>
                <a:spcPct val="110000"/>
              </a:lnSpc>
            </a:pPr>
            <a:r>
              <a:rPr lang="en-US" dirty="0"/>
              <a:t>Complaining, Blaming, Justifying</a:t>
            </a:r>
          </a:p>
        </p:txBody>
      </p:sp>
      <p:pic>
        <p:nvPicPr>
          <p:cNvPr id="10" name="Picture Placeholder 9">
            <a:extLst>
              <a:ext uri="{FF2B5EF4-FFF2-40B4-BE49-F238E27FC236}">
                <a16:creationId xmlns:a16="http://schemas.microsoft.com/office/drawing/2014/main" id="{4CCF1AB4-AC8F-A71D-0A53-A52B609F158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262" b="6262"/>
          <a:stretch>
            <a:fillRect/>
          </a:stretch>
        </p:blipFill>
        <p:spPr/>
      </p:pic>
    </p:spTree>
    <p:extLst>
      <p:ext uri="{BB962C8B-B14F-4D97-AF65-F5344CB8AC3E}">
        <p14:creationId xmlns:p14="http://schemas.microsoft.com/office/powerpoint/2010/main" val="934444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C1234-F04D-9A47-7181-DDB0901DC554}"/>
              </a:ext>
            </a:extLst>
          </p:cNvPr>
          <p:cNvSpPr>
            <a:spLocks noGrp="1"/>
          </p:cNvSpPr>
          <p:nvPr>
            <p:ph type="title"/>
          </p:nvPr>
        </p:nvSpPr>
        <p:spPr>
          <a:xfrm>
            <a:off x="839788" y="457201"/>
            <a:ext cx="3932237" cy="608202"/>
          </a:xfrm>
        </p:spPr>
        <p:txBody>
          <a:bodyPr/>
          <a:lstStyle/>
          <a:p>
            <a:r>
              <a:rPr lang="en-US" dirty="0"/>
              <a:t>Overcoming Offense</a:t>
            </a:r>
          </a:p>
        </p:txBody>
      </p:sp>
      <p:sp>
        <p:nvSpPr>
          <p:cNvPr id="4" name="Text Placeholder 3">
            <a:extLst>
              <a:ext uri="{FF2B5EF4-FFF2-40B4-BE49-F238E27FC236}">
                <a16:creationId xmlns:a16="http://schemas.microsoft.com/office/drawing/2014/main" id="{18E52864-9CB4-3AD7-D42F-3211EEBD7158}"/>
              </a:ext>
            </a:extLst>
          </p:cNvPr>
          <p:cNvSpPr>
            <a:spLocks noGrp="1"/>
          </p:cNvSpPr>
          <p:nvPr>
            <p:ph type="body" sz="half" idx="2"/>
          </p:nvPr>
        </p:nvSpPr>
        <p:spPr>
          <a:xfrm>
            <a:off x="839788" y="1174459"/>
            <a:ext cx="3932237" cy="4694529"/>
          </a:xfrm>
        </p:spPr>
        <p:txBody>
          <a:bodyPr>
            <a:normAutofit lnSpcReduction="10000"/>
          </a:bodyPr>
          <a:lstStyle/>
          <a:p>
            <a:r>
              <a:rPr lang="en-US" sz="2000" dirty="0"/>
              <a:t>We become an offender when we forget God</a:t>
            </a:r>
          </a:p>
          <a:p>
            <a:endParaRPr lang="en-US" sz="2400" dirty="0"/>
          </a:p>
          <a:p>
            <a:r>
              <a:rPr lang="en-US" sz="2400" dirty="0"/>
              <a:t>Forgiveness:</a:t>
            </a:r>
          </a:p>
          <a:p>
            <a:r>
              <a:rPr lang="en-US" sz="2000" dirty="0">
                <a:latin typeface="Times New Roman" panose="02020603050405020304" pitchFamily="18" charset="0"/>
              </a:rPr>
              <a:t>Surrendering to God </a:t>
            </a:r>
          </a:p>
          <a:p>
            <a:r>
              <a:rPr lang="en-US" sz="2000" dirty="0">
                <a:latin typeface="Times New Roman" panose="02020603050405020304" pitchFamily="18" charset="0"/>
              </a:rPr>
              <a:t>the right to judge</a:t>
            </a:r>
          </a:p>
          <a:p>
            <a:endParaRPr lang="en-US" sz="2000" dirty="0">
              <a:latin typeface="Times New Roman" panose="02020603050405020304" pitchFamily="18" charset="0"/>
            </a:endParaRPr>
          </a:p>
          <a:p>
            <a:endParaRPr lang="en-US" sz="2000" dirty="0">
              <a:latin typeface="Times New Roman" panose="02020603050405020304" pitchFamily="18" charset="0"/>
            </a:endParaRPr>
          </a:p>
          <a:p>
            <a:r>
              <a:rPr lang="en-US" sz="2000" dirty="0">
                <a:latin typeface="Times New Roman" panose="02020603050405020304" pitchFamily="18" charset="0"/>
              </a:rPr>
              <a:t>Jesus breaks the cycle,</a:t>
            </a:r>
          </a:p>
          <a:p>
            <a:r>
              <a:rPr lang="en-US" sz="2000" dirty="0">
                <a:latin typeface="Times New Roman" panose="02020603050405020304" pitchFamily="18" charset="0"/>
              </a:rPr>
              <a:t>whether intentional “ill” or not,</a:t>
            </a:r>
          </a:p>
          <a:p>
            <a:r>
              <a:rPr lang="en-US" sz="2000" dirty="0">
                <a:latin typeface="Times New Roman" panose="02020603050405020304" pitchFamily="18" charset="0"/>
              </a:rPr>
              <a:t>He is our Pain Bearer</a:t>
            </a:r>
          </a:p>
          <a:p>
            <a:r>
              <a:rPr lang="en-US" sz="2000" dirty="0">
                <a:latin typeface="Times New Roman" panose="02020603050405020304" pitchFamily="18" charset="0"/>
              </a:rPr>
              <a:t>Isaiah 53:1-6; Luke 18:31-34  </a:t>
            </a:r>
            <a:endParaRPr lang="en-US" sz="2000" dirty="0"/>
          </a:p>
        </p:txBody>
      </p:sp>
      <p:pic>
        <p:nvPicPr>
          <p:cNvPr id="10" name="Picture Placeholder 9">
            <a:extLst>
              <a:ext uri="{FF2B5EF4-FFF2-40B4-BE49-F238E27FC236}">
                <a16:creationId xmlns:a16="http://schemas.microsoft.com/office/drawing/2014/main" id="{4CCF1AB4-AC8F-A71D-0A53-A52B609F158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262" b="6262"/>
          <a:stretch>
            <a:fillRect/>
          </a:stretch>
        </p:blipFill>
        <p:spPr/>
      </p:pic>
    </p:spTree>
    <p:extLst>
      <p:ext uri="{BB962C8B-B14F-4D97-AF65-F5344CB8AC3E}">
        <p14:creationId xmlns:p14="http://schemas.microsoft.com/office/powerpoint/2010/main" val="971927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C1234-F04D-9A47-7181-DDB0901DC554}"/>
              </a:ext>
            </a:extLst>
          </p:cNvPr>
          <p:cNvSpPr>
            <a:spLocks noGrp="1"/>
          </p:cNvSpPr>
          <p:nvPr>
            <p:ph type="title"/>
          </p:nvPr>
        </p:nvSpPr>
        <p:spPr/>
        <p:txBody>
          <a:bodyPr/>
          <a:lstStyle/>
          <a:p>
            <a:r>
              <a:rPr lang="en-US" dirty="0"/>
              <a:t>Forgiveness</a:t>
            </a:r>
          </a:p>
        </p:txBody>
      </p:sp>
      <p:sp>
        <p:nvSpPr>
          <p:cNvPr id="4" name="Text Placeholder 3">
            <a:extLst>
              <a:ext uri="{FF2B5EF4-FFF2-40B4-BE49-F238E27FC236}">
                <a16:creationId xmlns:a16="http://schemas.microsoft.com/office/drawing/2014/main" id="{18E52864-9CB4-3AD7-D42F-3211EEBD7158}"/>
              </a:ext>
            </a:extLst>
          </p:cNvPr>
          <p:cNvSpPr>
            <a:spLocks noGrp="1"/>
          </p:cNvSpPr>
          <p:nvPr>
            <p:ph type="body" sz="half" idx="2"/>
          </p:nvPr>
        </p:nvSpPr>
        <p:spPr/>
        <p:txBody>
          <a:bodyPr/>
          <a:lstStyle/>
          <a:p>
            <a:endParaRPr lang="en-US" dirty="0"/>
          </a:p>
          <a:p>
            <a:r>
              <a:rPr lang="en-US" sz="2000" dirty="0"/>
              <a:t>Bible speaks:</a:t>
            </a:r>
          </a:p>
          <a:p>
            <a:endParaRPr lang="en-US" sz="2000" dirty="0"/>
          </a:p>
          <a:p>
            <a:pPr marL="0" marR="0">
              <a:spcBef>
                <a:spcPts val="0"/>
              </a:spcBef>
              <a:spcAft>
                <a:spcPts val="0"/>
              </a:spcAft>
            </a:pPr>
            <a:r>
              <a:rPr lang="en-US" sz="1800" dirty="0">
                <a:effectLst/>
                <a:latin typeface="Times New Roman" panose="02020603050405020304" pitchFamily="18" charset="0"/>
              </a:rPr>
              <a:t>Romans 12:1-2,  Mark 7:20-23, Matthew 5:21-22, </a:t>
            </a:r>
          </a:p>
          <a:p>
            <a:pPr marL="0" marR="0">
              <a:spcBef>
                <a:spcPts val="0"/>
              </a:spcBef>
              <a:spcAft>
                <a:spcPts val="0"/>
              </a:spcAft>
            </a:pPr>
            <a:r>
              <a:rPr lang="en-US" sz="1800" dirty="0">
                <a:effectLst/>
                <a:latin typeface="Times New Roman" panose="02020603050405020304" pitchFamily="18" charset="0"/>
              </a:rPr>
              <a:t>Matthew 7:1-3, Hebrews 3:12-13, Ephesians 1:7, 1 John 1:9, </a:t>
            </a:r>
          </a:p>
          <a:p>
            <a:pPr marL="0" marR="0">
              <a:spcBef>
                <a:spcPts val="0"/>
              </a:spcBef>
              <a:spcAft>
                <a:spcPts val="0"/>
              </a:spcAft>
            </a:pPr>
            <a:r>
              <a:rPr lang="en-US" sz="1800" dirty="0">
                <a:effectLst/>
                <a:latin typeface="Times New Roman" panose="02020603050405020304" pitchFamily="18" charset="0"/>
              </a:rPr>
              <a:t>Matthew 18:21-35, Ephesians 4:32, </a:t>
            </a:r>
          </a:p>
          <a:p>
            <a:pPr marL="0" marR="0">
              <a:spcBef>
                <a:spcPts val="0"/>
              </a:spcBef>
              <a:spcAft>
                <a:spcPts val="0"/>
              </a:spcAft>
            </a:pPr>
            <a:r>
              <a:rPr lang="en-US" sz="1800" dirty="0">
                <a:effectLst/>
                <a:latin typeface="Times New Roman" panose="02020603050405020304" pitchFamily="18" charset="0"/>
              </a:rPr>
              <a:t>John 20:23, 2 Corinthians 5:18-21</a:t>
            </a:r>
          </a:p>
        </p:txBody>
      </p:sp>
      <p:pic>
        <p:nvPicPr>
          <p:cNvPr id="10" name="Picture Placeholder 9">
            <a:extLst>
              <a:ext uri="{FF2B5EF4-FFF2-40B4-BE49-F238E27FC236}">
                <a16:creationId xmlns:a16="http://schemas.microsoft.com/office/drawing/2014/main" id="{4CCF1AB4-AC8F-A71D-0A53-A52B609F158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262" b="6262"/>
          <a:stretch>
            <a:fillRect/>
          </a:stretch>
        </p:blipFill>
        <p:spPr/>
      </p:pic>
    </p:spTree>
    <p:extLst>
      <p:ext uri="{BB962C8B-B14F-4D97-AF65-F5344CB8AC3E}">
        <p14:creationId xmlns:p14="http://schemas.microsoft.com/office/powerpoint/2010/main" val="1018171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EC7B3-7D3A-39FB-9463-517D0EF73527}"/>
              </a:ext>
            </a:extLst>
          </p:cNvPr>
          <p:cNvSpPr>
            <a:spLocks noGrp="1"/>
          </p:cNvSpPr>
          <p:nvPr>
            <p:ph type="title"/>
          </p:nvPr>
        </p:nvSpPr>
        <p:spPr>
          <a:xfrm>
            <a:off x="838200" y="365125"/>
            <a:ext cx="10515600" cy="918391"/>
          </a:xfrm>
        </p:spPr>
        <p:txBody>
          <a:bodyPr/>
          <a:lstStyle/>
          <a:p>
            <a:r>
              <a:rPr lang="en-US" dirty="0"/>
              <a:t>P – Prepare the Heart</a:t>
            </a:r>
          </a:p>
        </p:txBody>
      </p:sp>
      <p:sp>
        <p:nvSpPr>
          <p:cNvPr id="3" name="Content Placeholder 2">
            <a:extLst>
              <a:ext uri="{FF2B5EF4-FFF2-40B4-BE49-F238E27FC236}">
                <a16:creationId xmlns:a16="http://schemas.microsoft.com/office/drawing/2014/main" id="{4851F78E-4CF5-00B8-F24E-F288FB435C3C}"/>
              </a:ext>
            </a:extLst>
          </p:cNvPr>
          <p:cNvSpPr>
            <a:spLocks noGrp="1"/>
          </p:cNvSpPr>
          <p:nvPr>
            <p:ph idx="1"/>
          </p:nvPr>
        </p:nvSpPr>
        <p:spPr>
          <a:xfrm>
            <a:off x="838200" y="1392572"/>
            <a:ext cx="10515600" cy="4784391"/>
          </a:xfrm>
        </p:spPr>
        <p:txBody>
          <a:bodyPr>
            <a:normAutofit fontScale="55000" lnSpcReduction="20000"/>
          </a:bodyPr>
          <a:lstStyle/>
          <a:p>
            <a:r>
              <a:rPr lang="en-US" sz="4400" dirty="0"/>
              <a:t>It’s about BEING, not merely DOING, Knowing, or Willing</a:t>
            </a:r>
          </a:p>
          <a:p>
            <a:pPr marL="0" indent="0">
              <a:buNone/>
            </a:pPr>
            <a:r>
              <a:rPr lang="en-US" sz="4400" dirty="0"/>
              <a:t>       House Illustration</a:t>
            </a:r>
          </a:p>
          <a:p>
            <a:pPr marL="0" indent="0">
              <a:buNone/>
            </a:pPr>
            <a:r>
              <a:rPr lang="en-US" sz="4400" dirty="0"/>
              <a:t>       Knowing Is Not Enough</a:t>
            </a:r>
          </a:p>
          <a:p>
            <a:pPr marL="0" indent="0">
              <a:buNone/>
            </a:pPr>
            <a:r>
              <a:rPr lang="en-US" sz="4400" dirty="0"/>
              <a:t>       Trade Will power for Well power</a:t>
            </a:r>
          </a:p>
          <a:p>
            <a:endParaRPr lang="en-US" sz="4400" dirty="0"/>
          </a:p>
          <a:p>
            <a:r>
              <a:rPr lang="en-US" sz="4400" dirty="0"/>
              <a:t>It’s all about the HEART</a:t>
            </a:r>
          </a:p>
          <a:p>
            <a:pPr marL="0" indent="0">
              <a:buNone/>
            </a:pPr>
            <a:r>
              <a:rPr lang="en-US" sz="4400" dirty="0"/>
              <a:t>      Teaching of Jesus</a:t>
            </a:r>
          </a:p>
          <a:p>
            <a:pPr marL="0" indent="0">
              <a:buNone/>
            </a:pPr>
            <a:r>
              <a:rPr lang="en-US" sz="4400" dirty="0"/>
              <a:t>         Matthew 5:21-28 – Murder, Adultery </a:t>
            </a:r>
          </a:p>
          <a:p>
            <a:pPr marL="0" indent="0">
              <a:buNone/>
            </a:pPr>
            <a:r>
              <a:rPr lang="en-US" sz="4400" dirty="0"/>
              <a:t>         Matthew 15:15-20 – “… out of the heart …”</a:t>
            </a:r>
          </a:p>
          <a:p>
            <a:pPr marL="0" indent="0">
              <a:buNone/>
            </a:pPr>
            <a:endParaRPr lang="en-US" sz="4400" dirty="0"/>
          </a:p>
          <a:p>
            <a:pPr marL="0" indent="0">
              <a:buNone/>
            </a:pPr>
            <a:r>
              <a:rPr lang="en-US" sz="4400" dirty="0"/>
              <a:t>      Psalm 139 – “Search me o God, and know my heart ….” </a:t>
            </a:r>
          </a:p>
          <a:p>
            <a:pPr marL="0" indent="0">
              <a:buNone/>
            </a:pPr>
            <a:r>
              <a:rPr lang="en-US" dirty="0"/>
              <a:t>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834692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AFDA3-E2E1-D211-B830-8809078545A0}"/>
              </a:ext>
            </a:extLst>
          </p:cNvPr>
          <p:cNvSpPr>
            <a:spLocks noGrp="1"/>
          </p:cNvSpPr>
          <p:nvPr>
            <p:ph type="title"/>
          </p:nvPr>
        </p:nvSpPr>
        <p:spPr/>
        <p:txBody>
          <a:bodyPr/>
          <a:lstStyle/>
          <a:p>
            <a:r>
              <a:rPr lang="en-US" dirty="0"/>
              <a:t>Life of a Tree</a:t>
            </a:r>
          </a:p>
        </p:txBody>
      </p:sp>
      <p:sp>
        <p:nvSpPr>
          <p:cNvPr id="4" name="Text Placeholder 3">
            <a:extLst>
              <a:ext uri="{FF2B5EF4-FFF2-40B4-BE49-F238E27FC236}">
                <a16:creationId xmlns:a16="http://schemas.microsoft.com/office/drawing/2014/main" id="{39195EBD-B979-1FCE-5254-4803C627CC62}"/>
              </a:ext>
            </a:extLst>
          </p:cNvPr>
          <p:cNvSpPr>
            <a:spLocks noGrp="1"/>
          </p:cNvSpPr>
          <p:nvPr>
            <p:ph type="body" sz="half" idx="2"/>
          </p:nvPr>
        </p:nvSpPr>
        <p:spPr/>
        <p:txBody>
          <a:bodyPr>
            <a:normAutofit fontScale="92500"/>
          </a:bodyPr>
          <a:lstStyle/>
          <a:p>
            <a:r>
              <a:rPr lang="en-US" sz="2000" dirty="0"/>
              <a:t>The     INVISIBLE     becomes    VISIBLE</a:t>
            </a:r>
          </a:p>
          <a:p>
            <a:endParaRPr lang="en-US" dirty="0"/>
          </a:p>
          <a:p>
            <a:r>
              <a:rPr lang="en-US" sz="2400" dirty="0"/>
              <a:t>Matthew 7:15-20</a:t>
            </a:r>
          </a:p>
          <a:p>
            <a:r>
              <a:rPr lang="en-US" sz="2400" dirty="0"/>
              <a:t>“ …. (v17,18) </a:t>
            </a:r>
            <a:r>
              <a:rPr lang="en-US" sz="2400" b="0" i="0" dirty="0">
                <a:solidFill>
                  <a:srgbClr val="000000"/>
                </a:solidFill>
                <a:effectLst/>
                <a:latin typeface="system-ui"/>
              </a:rPr>
              <a:t>So every good tree bears good fruit, but the bad tree bears bad fruit. </a:t>
            </a:r>
            <a:r>
              <a:rPr lang="en-US" sz="2400" b="1" i="0" baseline="30000" dirty="0">
                <a:solidFill>
                  <a:srgbClr val="000000"/>
                </a:solidFill>
                <a:effectLst/>
                <a:latin typeface="system-ui"/>
              </a:rPr>
              <a:t> </a:t>
            </a:r>
            <a:r>
              <a:rPr lang="en-US" sz="2400" b="0" i="0" dirty="0">
                <a:solidFill>
                  <a:srgbClr val="000000"/>
                </a:solidFill>
                <a:effectLst/>
                <a:latin typeface="system-ui"/>
              </a:rPr>
              <a:t>A good tree cannot produce bad fruit, nor can a bad tree produce good fruit. ….”</a:t>
            </a:r>
          </a:p>
          <a:p>
            <a:endParaRPr lang="en-US" dirty="0">
              <a:solidFill>
                <a:srgbClr val="000000"/>
              </a:solidFill>
              <a:latin typeface="system-ui"/>
            </a:endParaRPr>
          </a:p>
          <a:p>
            <a:r>
              <a:rPr lang="en-US" dirty="0">
                <a:solidFill>
                  <a:srgbClr val="000000"/>
                </a:solidFill>
                <a:latin typeface="system-ui"/>
              </a:rPr>
              <a:t>Trace the fruit (behavior) to the root (source)</a:t>
            </a:r>
            <a:endParaRPr lang="en-US" dirty="0"/>
          </a:p>
        </p:txBody>
      </p:sp>
      <p:pic>
        <p:nvPicPr>
          <p:cNvPr id="10" name="Picture Placeholder 9">
            <a:extLst>
              <a:ext uri="{FF2B5EF4-FFF2-40B4-BE49-F238E27FC236}">
                <a16:creationId xmlns:a16="http://schemas.microsoft.com/office/drawing/2014/main" id="{55AEDC91-9F95-0484-493E-0679C364C51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2949" b="22949"/>
          <a:stretch>
            <a:fillRect/>
          </a:stretch>
        </p:blipFill>
        <p:spPr/>
      </p:pic>
    </p:spTree>
    <p:extLst>
      <p:ext uri="{BB962C8B-B14F-4D97-AF65-F5344CB8AC3E}">
        <p14:creationId xmlns:p14="http://schemas.microsoft.com/office/powerpoint/2010/main" val="3809025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A1CD-5762-8A8B-3B85-97CFA2F175F0}"/>
              </a:ext>
            </a:extLst>
          </p:cNvPr>
          <p:cNvSpPr>
            <a:spLocks noGrp="1"/>
          </p:cNvSpPr>
          <p:nvPr>
            <p:ph type="title"/>
          </p:nvPr>
        </p:nvSpPr>
        <p:spPr/>
        <p:txBody>
          <a:bodyPr/>
          <a:lstStyle/>
          <a:p>
            <a:r>
              <a:rPr lang="en-US" dirty="0"/>
              <a:t>Good fruit / Bad fruit</a:t>
            </a:r>
          </a:p>
        </p:txBody>
      </p:sp>
      <p:sp>
        <p:nvSpPr>
          <p:cNvPr id="4" name="Text Placeholder 3">
            <a:extLst>
              <a:ext uri="{FF2B5EF4-FFF2-40B4-BE49-F238E27FC236}">
                <a16:creationId xmlns:a16="http://schemas.microsoft.com/office/drawing/2014/main" id="{5F0D3C31-81C5-E5C4-25C6-487B39C7A363}"/>
              </a:ext>
            </a:extLst>
          </p:cNvPr>
          <p:cNvSpPr>
            <a:spLocks noGrp="1"/>
          </p:cNvSpPr>
          <p:nvPr>
            <p:ph type="body" sz="half" idx="2"/>
          </p:nvPr>
        </p:nvSpPr>
        <p:spPr/>
        <p:txBody>
          <a:bodyPr>
            <a:normAutofit/>
          </a:bodyPr>
          <a:lstStyle/>
          <a:p>
            <a:r>
              <a:rPr lang="en-US" dirty="0"/>
              <a:t>“Fruit” comes from good seed, or bad seed </a:t>
            </a:r>
          </a:p>
          <a:p>
            <a:endParaRPr lang="en-US" dirty="0"/>
          </a:p>
          <a:p>
            <a:r>
              <a:rPr lang="en-US" sz="2800" dirty="0"/>
              <a:t>Thoughts  +  Feelings  =</a:t>
            </a:r>
          </a:p>
          <a:p>
            <a:r>
              <a:rPr lang="en-US" sz="2800" dirty="0"/>
              <a:t>Actions</a:t>
            </a:r>
          </a:p>
          <a:p>
            <a:endParaRPr lang="en-US" dirty="0"/>
          </a:p>
          <a:p>
            <a:r>
              <a:rPr lang="en-US" sz="2400" dirty="0"/>
              <a:t>Our belief becomes reality</a:t>
            </a:r>
          </a:p>
          <a:p>
            <a:r>
              <a:rPr lang="en-US" sz="2400" dirty="0"/>
              <a:t> Lies vs. Truth</a:t>
            </a:r>
          </a:p>
          <a:p>
            <a:endParaRPr lang="en-US" sz="2400" dirty="0"/>
          </a:p>
          <a:p>
            <a:r>
              <a:rPr lang="en-US" dirty="0"/>
              <a:t>Caroline Leaf, Timothy Jennings, Daniel Amen</a:t>
            </a:r>
          </a:p>
        </p:txBody>
      </p:sp>
      <p:pic>
        <p:nvPicPr>
          <p:cNvPr id="14" name="Picture Placeholder 13">
            <a:extLst>
              <a:ext uri="{FF2B5EF4-FFF2-40B4-BE49-F238E27FC236}">
                <a16:creationId xmlns:a16="http://schemas.microsoft.com/office/drawing/2014/main" id="{66FF9BEA-ADAF-D71B-3A3C-76986977C93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3" b="10523"/>
          <a:stretch>
            <a:fillRect/>
          </a:stretch>
        </p:blipFill>
        <p:spPr/>
      </p:pic>
    </p:spTree>
    <p:extLst>
      <p:ext uri="{BB962C8B-B14F-4D97-AF65-F5344CB8AC3E}">
        <p14:creationId xmlns:p14="http://schemas.microsoft.com/office/powerpoint/2010/main" val="441666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6C4F5-C132-CFC3-2823-AF168BC4EE62}"/>
              </a:ext>
            </a:extLst>
          </p:cNvPr>
          <p:cNvSpPr>
            <a:spLocks noGrp="1"/>
          </p:cNvSpPr>
          <p:nvPr>
            <p:ph type="title"/>
          </p:nvPr>
        </p:nvSpPr>
        <p:spPr/>
        <p:txBody>
          <a:bodyPr/>
          <a:lstStyle/>
          <a:p>
            <a:r>
              <a:rPr lang="en-US" dirty="0"/>
              <a:t>Accept Our Broken Heart Condition</a:t>
            </a:r>
          </a:p>
        </p:txBody>
      </p:sp>
      <p:sp>
        <p:nvSpPr>
          <p:cNvPr id="4" name="Text Placeholder 3">
            <a:extLst>
              <a:ext uri="{FF2B5EF4-FFF2-40B4-BE49-F238E27FC236}">
                <a16:creationId xmlns:a16="http://schemas.microsoft.com/office/drawing/2014/main" id="{EFA631D4-F6B3-58AB-77A3-8C370899365F}"/>
              </a:ext>
            </a:extLst>
          </p:cNvPr>
          <p:cNvSpPr>
            <a:spLocks noGrp="1"/>
          </p:cNvSpPr>
          <p:nvPr>
            <p:ph type="body" sz="half" idx="2"/>
          </p:nvPr>
        </p:nvSpPr>
        <p:spPr/>
        <p:txBody>
          <a:bodyPr>
            <a:normAutofit/>
          </a:bodyPr>
          <a:lstStyle/>
          <a:p>
            <a:endParaRPr lang="en-US" sz="2000" dirty="0"/>
          </a:p>
          <a:p>
            <a:r>
              <a:rPr lang="en-US" sz="2000" dirty="0"/>
              <a:t>God created us in his image,</a:t>
            </a:r>
          </a:p>
          <a:p>
            <a:r>
              <a:rPr lang="en-US" sz="2000" dirty="0"/>
              <a:t>And parts of us are good,</a:t>
            </a:r>
          </a:p>
          <a:p>
            <a:r>
              <a:rPr lang="en-US" sz="2000" dirty="0"/>
              <a:t>But our hearts default to bad, </a:t>
            </a:r>
          </a:p>
          <a:p>
            <a:r>
              <a:rPr lang="en-US" sz="2000" dirty="0"/>
              <a:t>And must be intentionally surrendered to Jesus, the Way, the Truth, and the Life   </a:t>
            </a:r>
            <a:r>
              <a:rPr lang="en-US" dirty="0"/>
              <a:t>(John 14)</a:t>
            </a:r>
          </a:p>
          <a:p>
            <a:endParaRPr lang="en-US" sz="2000" dirty="0"/>
          </a:p>
          <a:p>
            <a:r>
              <a:rPr lang="en-US" sz="2000" dirty="0"/>
              <a:t>Jesus PACEs us to peace.</a:t>
            </a:r>
          </a:p>
        </p:txBody>
      </p:sp>
      <p:pic>
        <p:nvPicPr>
          <p:cNvPr id="10" name="Picture Placeholder 9">
            <a:extLst>
              <a:ext uri="{FF2B5EF4-FFF2-40B4-BE49-F238E27FC236}">
                <a16:creationId xmlns:a16="http://schemas.microsoft.com/office/drawing/2014/main" id="{0A16C524-182B-5919-3AC3-6D41BED24DC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p:pic>
    </p:spTree>
    <p:extLst>
      <p:ext uri="{BB962C8B-B14F-4D97-AF65-F5344CB8AC3E}">
        <p14:creationId xmlns:p14="http://schemas.microsoft.com/office/powerpoint/2010/main" val="1973081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63F7A-B77E-1B90-C9C2-04F5BABDE8E2}"/>
              </a:ext>
            </a:extLst>
          </p:cNvPr>
          <p:cNvSpPr>
            <a:spLocks noGrp="1"/>
          </p:cNvSpPr>
          <p:nvPr>
            <p:ph type="title"/>
          </p:nvPr>
        </p:nvSpPr>
        <p:spPr/>
        <p:txBody>
          <a:bodyPr/>
          <a:lstStyle/>
          <a:p>
            <a:r>
              <a:rPr lang="en-US" dirty="0"/>
              <a:t>Bitter Root Judgments</a:t>
            </a:r>
          </a:p>
        </p:txBody>
      </p:sp>
      <p:sp>
        <p:nvSpPr>
          <p:cNvPr id="3" name="Text Placeholder 2">
            <a:extLst>
              <a:ext uri="{FF2B5EF4-FFF2-40B4-BE49-F238E27FC236}">
                <a16:creationId xmlns:a16="http://schemas.microsoft.com/office/drawing/2014/main" id="{A5E9508C-C988-27AC-4C3C-E683C484E0E0}"/>
              </a:ext>
            </a:extLst>
          </p:cNvPr>
          <p:cNvSpPr>
            <a:spLocks noGrp="1"/>
          </p:cNvSpPr>
          <p:nvPr>
            <p:ph type="body" idx="1"/>
          </p:nvPr>
        </p:nvSpPr>
        <p:spPr/>
        <p:txBody>
          <a:bodyPr/>
          <a:lstStyle/>
          <a:p>
            <a:r>
              <a:rPr lang="en-US" dirty="0"/>
              <a:t>Hebrews 12:14-15 (NASB)</a:t>
            </a:r>
          </a:p>
        </p:txBody>
      </p:sp>
      <p:sp>
        <p:nvSpPr>
          <p:cNvPr id="4" name="Content Placeholder 3">
            <a:extLst>
              <a:ext uri="{FF2B5EF4-FFF2-40B4-BE49-F238E27FC236}">
                <a16:creationId xmlns:a16="http://schemas.microsoft.com/office/drawing/2014/main" id="{72E5FA38-8743-BD18-7652-3D598717629A}"/>
              </a:ext>
            </a:extLst>
          </p:cNvPr>
          <p:cNvSpPr>
            <a:spLocks noGrp="1"/>
          </p:cNvSpPr>
          <p:nvPr>
            <p:ph sz="half" idx="2"/>
          </p:nvPr>
        </p:nvSpPr>
        <p:spPr/>
        <p:txBody>
          <a:bodyPr>
            <a:normAutofit/>
          </a:bodyPr>
          <a:lstStyle/>
          <a:p>
            <a:pPr marL="0" indent="0">
              <a:buNone/>
            </a:pPr>
            <a:endParaRPr lang="en-US" dirty="0"/>
          </a:p>
          <a:p>
            <a:pPr marL="0" indent="0">
              <a:buNone/>
            </a:pPr>
            <a:r>
              <a:rPr lang="en-US" b="0" i="0" dirty="0">
                <a:solidFill>
                  <a:srgbClr val="000000"/>
                </a:solidFill>
                <a:effectLst/>
                <a:latin typeface="system-ui"/>
              </a:rPr>
              <a:t>Pursue peace with all men, and the sanctification without which no one will see the Lord. </a:t>
            </a:r>
            <a:r>
              <a:rPr lang="en-US" b="1" i="0" baseline="30000" dirty="0">
                <a:solidFill>
                  <a:srgbClr val="000000"/>
                </a:solidFill>
                <a:effectLst/>
                <a:latin typeface="system-ui"/>
              </a:rPr>
              <a:t> </a:t>
            </a:r>
            <a:r>
              <a:rPr lang="en-US" b="0" i="0" dirty="0">
                <a:solidFill>
                  <a:srgbClr val="000000"/>
                </a:solidFill>
                <a:effectLst/>
                <a:latin typeface="system-ui"/>
              </a:rPr>
              <a:t>See to it that no one comes short of the grace of God; that no root of bitterness springing up causes trouble, and by it many be defiled;</a:t>
            </a:r>
            <a:endParaRPr lang="en-US" dirty="0"/>
          </a:p>
        </p:txBody>
      </p:sp>
      <p:sp>
        <p:nvSpPr>
          <p:cNvPr id="5" name="Text Placeholder 4">
            <a:extLst>
              <a:ext uri="{FF2B5EF4-FFF2-40B4-BE49-F238E27FC236}">
                <a16:creationId xmlns:a16="http://schemas.microsoft.com/office/drawing/2014/main" id="{41E39044-FB7D-190F-C80A-0BEB88375EA7}"/>
              </a:ext>
            </a:extLst>
          </p:cNvPr>
          <p:cNvSpPr>
            <a:spLocks noGrp="1"/>
          </p:cNvSpPr>
          <p:nvPr>
            <p:ph type="body" sz="quarter" idx="3"/>
          </p:nvPr>
        </p:nvSpPr>
        <p:spPr/>
        <p:txBody>
          <a:bodyPr/>
          <a:lstStyle/>
          <a:p>
            <a:r>
              <a:rPr lang="en-US" dirty="0"/>
              <a:t>Paraphrased</a:t>
            </a:r>
          </a:p>
        </p:txBody>
      </p:sp>
      <p:sp>
        <p:nvSpPr>
          <p:cNvPr id="6" name="Content Placeholder 5">
            <a:extLst>
              <a:ext uri="{FF2B5EF4-FFF2-40B4-BE49-F238E27FC236}">
                <a16:creationId xmlns:a16="http://schemas.microsoft.com/office/drawing/2014/main" id="{EDF447E6-4861-4AB5-E6E4-EB755214AFAC}"/>
              </a:ext>
            </a:extLst>
          </p:cNvPr>
          <p:cNvSpPr>
            <a:spLocks noGrp="1"/>
          </p:cNvSpPr>
          <p:nvPr>
            <p:ph sz="quarter" idx="4"/>
          </p:nvPr>
        </p:nvSpPr>
        <p:spPr/>
        <p:txBody>
          <a:bodyPr>
            <a:normAutofit/>
          </a:bodyPr>
          <a:lstStyle/>
          <a:p>
            <a:pPr marL="0" indent="0">
              <a:buNone/>
            </a:pPr>
            <a:endParaRPr lang="en-US" sz="1800" dirty="0">
              <a:solidFill>
                <a:srgbClr val="000000"/>
              </a:solidFill>
              <a:effectLst/>
              <a:latin typeface="MinionPro-Regular"/>
            </a:endParaRPr>
          </a:p>
          <a:p>
            <a:pPr marL="0" indent="0">
              <a:buNone/>
            </a:pPr>
            <a:r>
              <a:rPr lang="en-US" sz="1800" dirty="0">
                <a:solidFill>
                  <a:srgbClr val="000000"/>
                </a:solidFill>
                <a:effectLst/>
                <a:latin typeface="MinionPro-Regular"/>
              </a:rPr>
              <a:t>Pursue inner peace through reconciliation with God, for yourself, and seek this condition for every person you know.  Practice surrendering your heart to God for the purpose of a holy being, until the day you see Jesus face to face.  Make sure you are living the fullest of God’s purposes for your life by rooting out any bitterness that remains—i.e., admitting your critical judgments, surrendering all judgments to God, and releasing all demands for justice so your relationships (with God, others, and self) can be made whole.</a:t>
            </a:r>
            <a:endParaRPr lang="en-US" dirty="0"/>
          </a:p>
        </p:txBody>
      </p:sp>
    </p:spTree>
    <p:extLst>
      <p:ext uri="{BB962C8B-B14F-4D97-AF65-F5344CB8AC3E}">
        <p14:creationId xmlns:p14="http://schemas.microsoft.com/office/powerpoint/2010/main" val="1839471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DE4F-510F-C672-BB36-54F3A2F2CADF}"/>
              </a:ext>
            </a:extLst>
          </p:cNvPr>
          <p:cNvSpPr>
            <a:spLocks noGrp="1"/>
          </p:cNvSpPr>
          <p:nvPr>
            <p:ph type="title"/>
          </p:nvPr>
        </p:nvSpPr>
        <p:spPr>
          <a:xfrm>
            <a:off x="838200" y="365125"/>
            <a:ext cx="10515600" cy="935169"/>
          </a:xfrm>
        </p:spPr>
        <p:txBody>
          <a:bodyPr/>
          <a:lstStyle/>
          <a:p>
            <a:r>
              <a:rPr lang="en-US" dirty="0"/>
              <a:t>Bitter Root Judgments</a:t>
            </a:r>
          </a:p>
        </p:txBody>
      </p:sp>
      <p:sp>
        <p:nvSpPr>
          <p:cNvPr id="3" name="Content Placeholder 2">
            <a:extLst>
              <a:ext uri="{FF2B5EF4-FFF2-40B4-BE49-F238E27FC236}">
                <a16:creationId xmlns:a16="http://schemas.microsoft.com/office/drawing/2014/main" id="{BFA720C7-E6E1-BD7B-6024-39A72E199BF6}"/>
              </a:ext>
            </a:extLst>
          </p:cNvPr>
          <p:cNvSpPr>
            <a:spLocks noGrp="1"/>
          </p:cNvSpPr>
          <p:nvPr>
            <p:ph idx="1"/>
          </p:nvPr>
        </p:nvSpPr>
        <p:spPr>
          <a:xfrm>
            <a:off x="838200" y="1417739"/>
            <a:ext cx="10515600" cy="4759224"/>
          </a:xfrm>
        </p:spPr>
        <p:txBody>
          <a:bodyPr/>
          <a:lstStyle/>
          <a:p>
            <a:pPr marL="0" marR="0" indent="12573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Heb 12:15</a:t>
            </a:r>
          </a:p>
          <a:p>
            <a:pPr marL="0" marR="0" indent="12573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A-N-T-S   (Automatic Negative Thoughts)</a:t>
            </a:r>
          </a:p>
          <a:p>
            <a:pPr marL="0" marR="0" indent="12573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Assumptions, perceptions, conclusions, beliefs, decisions ….  all </a:t>
            </a:r>
            <a:r>
              <a:rPr lang="en-US" sz="2200" dirty="0">
                <a:latin typeface="Calibri" panose="020F0502020204030204" pitchFamily="34" charset="0"/>
                <a:ea typeface="Calibri" panose="020F0502020204030204" pitchFamily="34" charset="0"/>
                <a:cs typeface="Times New Roman" panose="02020603050405020304" pitchFamily="18" charset="0"/>
              </a:rPr>
              <a:t>contribute to</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condemning judgments, which feed our actions</a:t>
            </a:r>
          </a:p>
          <a:p>
            <a:pPr>
              <a:lnSpc>
                <a:spcPct val="107000"/>
              </a:lnSpc>
              <a:spcBef>
                <a:spcPts val="0"/>
              </a:spcBef>
              <a:spcAft>
                <a:spcPts val="800"/>
              </a:spcAft>
            </a:pPr>
            <a:r>
              <a:rPr lang="en-US" sz="2200" dirty="0">
                <a:latin typeface="Calibri" panose="020F0502020204030204" pitchFamily="34" charset="0"/>
                <a:ea typeface="Calibri" panose="020F0502020204030204" pitchFamily="34" charset="0"/>
                <a:cs typeface="Times New Roman" panose="02020603050405020304" pitchFamily="18" charset="0"/>
              </a:rPr>
              <a:t>Examples  (bad driving, sour greeting, ill comments, mistreatments…)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2573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Common to all </a:t>
            </a:r>
          </a:p>
          <a:p>
            <a:pPr marL="0" marR="0" indent="12573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Sinful heart</a:t>
            </a:r>
          </a:p>
          <a:p>
            <a:pPr marL="0" marR="0" indent="12573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Roots of individual’s bad behavior </a:t>
            </a:r>
          </a:p>
          <a:p>
            <a:pPr marL="0" marR="0" indent="12573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Roots of community brokenness</a:t>
            </a:r>
          </a:p>
          <a:p>
            <a:endParaRPr lang="en-US" dirty="0"/>
          </a:p>
        </p:txBody>
      </p:sp>
    </p:spTree>
    <p:extLst>
      <p:ext uri="{BB962C8B-B14F-4D97-AF65-F5344CB8AC3E}">
        <p14:creationId xmlns:p14="http://schemas.microsoft.com/office/powerpoint/2010/main" val="380173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091A-E9CA-E4DD-4FCB-74579B82E692}"/>
              </a:ext>
            </a:extLst>
          </p:cNvPr>
          <p:cNvSpPr>
            <a:spLocks noGrp="1"/>
          </p:cNvSpPr>
          <p:nvPr>
            <p:ph type="title"/>
          </p:nvPr>
        </p:nvSpPr>
        <p:spPr/>
        <p:txBody>
          <a:bodyPr/>
          <a:lstStyle/>
          <a:p>
            <a:pPr algn="ctr"/>
            <a:r>
              <a:rPr lang="en-US" dirty="0"/>
              <a:t>Objectives:</a:t>
            </a:r>
          </a:p>
        </p:txBody>
      </p:sp>
      <p:sp>
        <p:nvSpPr>
          <p:cNvPr id="3" name="Content Placeholder 2">
            <a:extLst>
              <a:ext uri="{FF2B5EF4-FFF2-40B4-BE49-F238E27FC236}">
                <a16:creationId xmlns:a16="http://schemas.microsoft.com/office/drawing/2014/main" id="{3980739D-84BE-5FE7-8734-4203F2F26DC7}"/>
              </a:ext>
            </a:extLst>
          </p:cNvPr>
          <p:cNvSpPr>
            <a:spLocks noGrp="1"/>
          </p:cNvSpPr>
          <p:nvPr>
            <p:ph idx="1"/>
          </p:nvPr>
        </p:nvSpPr>
        <p:spPr/>
        <p:txBody>
          <a:bodyPr>
            <a:normAutofit/>
          </a:bodyPr>
          <a:lstStyle/>
          <a:p>
            <a:pPr marL="0" marR="0">
              <a:spcBef>
                <a:spcPts val="0"/>
              </a:spcBef>
              <a:spcAft>
                <a:spcPts val="0"/>
              </a:spcAft>
            </a:pPr>
            <a:r>
              <a:rPr lang="en-US" sz="2400" dirty="0">
                <a:effectLst/>
                <a:latin typeface="Times New Roman" panose="02020603050405020304" pitchFamily="18" charset="0"/>
              </a:rPr>
              <a:t>To comprehend how a consistent devotion to inner change produces lasting peace of mind and soul satisfaction. </a:t>
            </a:r>
          </a:p>
          <a:p>
            <a:pPr marL="0" marR="0">
              <a:spcBef>
                <a:spcPts val="0"/>
              </a:spcBef>
              <a:spcAft>
                <a:spcPts val="0"/>
              </a:spcAft>
            </a:pPr>
            <a:endParaRPr lang="en-US" sz="2400" dirty="0">
              <a:effectLst/>
              <a:latin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rPr>
              <a:t>To recognize root causes of cognitive distortions and typical behavioral problems and compare solutions.</a:t>
            </a:r>
          </a:p>
          <a:p>
            <a:pPr marL="0" marR="0">
              <a:spcBef>
                <a:spcPts val="0"/>
              </a:spcBef>
              <a:spcAft>
                <a:spcPts val="0"/>
              </a:spcAft>
            </a:pPr>
            <a:endParaRPr lang="en-US" sz="2400" dirty="0">
              <a:effectLst/>
              <a:latin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rPr>
              <a:t>To discuss new tools in helping people welcome inner transformation, including recent research on the role of forgiveness in relieving the pain of offense.</a:t>
            </a:r>
          </a:p>
          <a:p>
            <a:endParaRPr lang="en-US" sz="2400" dirty="0"/>
          </a:p>
        </p:txBody>
      </p:sp>
    </p:spTree>
    <p:extLst>
      <p:ext uri="{BB962C8B-B14F-4D97-AF65-F5344CB8AC3E}">
        <p14:creationId xmlns:p14="http://schemas.microsoft.com/office/powerpoint/2010/main" val="2921188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7EC06-9D54-9E0A-9CFA-FF3796281C45}"/>
              </a:ext>
            </a:extLst>
          </p:cNvPr>
          <p:cNvSpPr>
            <a:spLocks noGrp="1"/>
          </p:cNvSpPr>
          <p:nvPr>
            <p:ph type="title"/>
          </p:nvPr>
        </p:nvSpPr>
        <p:spPr>
          <a:xfrm>
            <a:off x="838200" y="365126"/>
            <a:ext cx="10515600" cy="842890"/>
          </a:xfrm>
        </p:spPr>
        <p:txBody>
          <a:bodyPr/>
          <a:lstStyle/>
          <a:p>
            <a:r>
              <a:rPr lang="en-US" dirty="0"/>
              <a:t>A – Accept Brokenness  ….   more</a:t>
            </a:r>
          </a:p>
        </p:txBody>
      </p:sp>
      <p:sp>
        <p:nvSpPr>
          <p:cNvPr id="3" name="Content Placeholder 2">
            <a:extLst>
              <a:ext uri="{FF2B5EF4-FFF2-40B4-BE49-F238E27FC236}">
                <a16:creationId xmlns:a16="http://schemas.microsoft.com/office/drawing/2014/main" id="{A87D3591-C212-33EC-04AC-EB775700F30A}"/>
              </a:ext>
            </a:extLst>
          </p:cNvPr>
          <p:cNvSpPr>
            <a:spLocks noGrp="1"/>
          </p:cNvSpPr>
          <p:nvPr>
            <p:ph idx="1"/>
          </p:nvPr>
        </p:nvSpPr>
        <p:spPr>
          <a:xfrm>
            <a:off x="838200" y="1283516"/>
            <a:ext cx="10515600" cy="4893447"/>
          </a:xfrm>
        </p:spPr>
        <p:txBody>
          <a:bodyPr>
            <a:no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Spiritual Laws</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Bitter Root Judgments</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Emotional Trunk</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Emotions are messengers;  Growth in Emotional Capacity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Identity / Shame</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Picture of God shapes everything;  How we see ourselves is second;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Matthew 22:28-29 – Jesus’ 2 commands</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Shame is greatest enemy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Trauma</a:t>
            </a:r>
          </a:p>
          <a:p>
            <a:pPr marL="0" marR="0" indent="0">
              <a:lnSpc>
                <a:spcPct val="107000"/>
              </a:lnSpc>
              <a:spcBef>
                <a:spcPts val="0"/>
              </a:spcBef>
              <a:spcAft>
                <a:spcPts val="800"/>
              </a:spcAft>
              <a:buNone/>
            </a:pPr>
            <a:r>
              <a:rPr lang="en-US" sz="2400" dirty="0">
                <a:latin typeface="Calibri" panose="020F0502020204030204" pitchFamily="34" charset="0"/>
                <a:cs typeface="Times New Roman" panose="02020603050405020304" pitchFamily="18" charset="0"/>
              </a:rPr>
              <a:t>                We all lack “The Blessing” to some degree    </a:t>
            </a:r>
            <a:endParaRPr lang="en-US" sz="2400" dirty="0"/>
          </a:p>
        </p:txBody>
      </p:sp>
    </p:spTree>
    <p:extLst>
      <p:ext uri="{BB962C8B-B14F-4D97-AF65-F5344CB8AC3E}">
        <p14:creationId xmlns:p14="http://schemas.microsoft.com/office/powerpoint/2010/main" val="93996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0240-3727-D9B1-E55E-11159A189D77}"/>
              </a:ext>
            </a:extLst>
          </p:cNvPr>
          <p:cNvSpPr>
            <a:spLocks noGrp="1"/>
          </p:cNvSpPr>
          <p:nvPr>
            <p:ph type="title"/>
          </p:nvPr>
        </p:nvSpPr>
        <p:spPr/>
        <p:txBody>
          <a:bodyPr/>
          <a:lstStyle/>
          <a:p>
            <a:r>
              <a:rPr lang="en-US" dirty="0"/>
              <a:t>C – Cooperate with God through Surrender</a:t>
            </a:r>
          </a:p>
        </p:txBody>
      </p:sp>
      <p:sp>
        <p:nvSpPr>
          <p:cNvPr id="3" name="Content Placeholder 2">
            <a:extLst>
              <a:ext uri="{FF2B5EF4-FFF2-40B4-BE49-F238E27FC236}">
                <a16:creationId xmlns:a16="http://schemas.microsoft.com/office/drawing/2014/main" id="{27B4A144-DEC2-2E5E-15CB-1065DCCB80BD}"/>
              </a:ext>
            </a:extLst>
          </p:cNvPr>
          <p:cNvSpPr>
            <a:spLocks noGrp="1"/>
          </p:cNvSpPr>
          <p:nvPr>
            <p:ph idx="1"/>
          </p:nvPr>
        </p:nvSpPr>
        <p:spPr/>
        <p:txBody>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Give Away the House</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Clean up the House</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Care for the Neighborhood</a:t>
            </a:r>
          </a:p>
          <a:p>
            <a:pPr marL="0" marR="0">
              <a:lnSpc>
                <a:spcPct val="107000"/>
              </a:lnSpc>
              <a:spcBef>
                <a:spcPts val="0"/>
              </a:spcBef>
              <a:spcAft>
                <a:spcPts val="800"/>
              </a:spcAft>
            </a:pPr>
            <a:endParaRPr lang="en-US" sz="2400" dirty="0">
              <a:latin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latin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latin typeface="Calibri" panose="020F0502020204030204" pitchFamily="34" charset="0"/>
                <a:cs typeface="Times New Roman" panose="02020603050405020304" pitchFamily="18" charset="0"/>
              </a:rPr>
              <a:t>Give up the demand to be the Judge.  Surrender to God the right to judge.</a:t>
            </a:r>
          </a:p>
          <a:p>
            <a:pPr marL="0" marR="0" indent="0">
              <a:lnSpc>
                <a:spcPct val="107000"/>
              </a:lnSpc>
              <a:spcBef>
                <a:spcPts val="0"/>
              </a:spcBef>
              <a:spcAft>
                <a:spcPts val="800"/>
              </a:spcAft>
              <a:buNone/>
            </a:pPr>
            <a:endParaRPr lang="en-US" dirty="0"/>
          </a:p>
        </p:txBody>
      </p:sp>
    </p:spTree>
    <p:extLst>
      <p:ext uri="{BB962C8B-B14F-4D97-AF65-F5344CB8AC3E}">
        <p14:creationId xmlns:p14="http://schemas.microsoft.com/office/powerpoint/2010/main" val="1909624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A691-CE90-3ED0-A3E9-2BB5D4733DD7}"/>
              </a:ext>
            </a:extLst>
          </p:cNvPr>
          <p:cNvSpPr>
            <a:spLocks noGrp="1"/>
          </p:cNvSpPr>
          <p:nvPr>
            <p:ph type="title"/>
          </p:nvPr>
        </p:nvSpPr>
        <p:spPr>
          <a:xfrm>
            <a:off x="838200" y="365125"/>
            <a:ext cx="10515600" cy="884835"/>
          </a:xfrm>
        </p:spPr>
        <p:txBody>
          <a:bodyPr/>
          <a:lstStyle/>
          <a:p>
            <a:r>
              <a:rPr lang="en-US" dirty="0"/>
              <a:t>Forgiveness</a:t>
            </a:r>
          </a:p>
        </p:txBody>
      </p:sp>
      <p:sp>
        <p:nvSpPr>
          <p:cNvPr id="3" name="Content Placeholder 2">
            <a:extLst>
              <a:ext uri="{FF2B5EF4-FFF2-40B4-BE49-F238E27FC236}">
                <a16:creationId xmlns:a16="http://schemas.microsoft.com/office/drawing/2014/main" id="{A2F38C43-0B24-F2F8-1D72-2B3F9875D1B3}"/>
              </a:ext>
            </a:extLst>
          </p:cNvPr>
          <p:cNvSpPr>
            <a:spLocks noGrp="1"/>
          </p:cNvSpPr>
          <p:nvPr>
            <p:ph idx="1"/>
          </p:nvPr>
        </p:nvSpPr>
        <p:spPr>
          <a:xfrm>
            <a:off x="838200" y="1468073"/>
            <a:ext cx="10515600" cy="4708890"/>
          </a:xfrm>
        </p:spPr>
        <p:txBody>
          <a:bodyPr>
            <a:normAutofit lnSpcReduction="10000"/>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forgiveness is NOT;   forgetting, excusing, moving on</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Repentance – with surrender rights of judgment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Honesty and Humility</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Two major things to recognize:</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1. </a:t>
            </a:r>
            <a:r>
              <a:rPr lang="en-US" sz="2400" dirty="0">
                <a:effectLst/>
                <a:latin typeface="Calibri" panose="020F0502020204030204" pitchFamily="34" charset="0"/>
                <a:ea typeface="Calibri" panose="020F0502020204030204" pitchFamily="34" charset="0"/>
                <a:cs typeface="Times New Roman" panose="02020603050405020304" pitchFamily="18" charset="0"/>
              </a:rPr>
              <a:t>Jesus is the Gift      </a:t>
            </a: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We must first receive </a:t>
            </a:r>
            <a:r>
              <a:rPr lang="en-US" sz="2400" dirty="0">
                <a:latin typeface="Calibri" panose="020F0502020204030204" pitchFamily="34" charset="0"/>
                <a:ea typeface="Calibri" panose="020F0502020204030204" pitchFamily="34" charset="0"/>
                <a:cs typeface="Times New Roman" panose="02020603050405020304" pitchFamily="18" charset="0"/>
              </a:rPr>
              <a:t>the Gift </a:t>
            </a:r>
            <a:r>
              <a:rPr lang="en-US" sz="2400" dirty="0">
                <a:effectLst/>
                <a:latin typeface="Calibri" panose="020F0502020204030204" pitchFamily="34" charset="0"/>
                <a:ea typeface="Calibri" panose="020F0502020204030204" pitchFamily="34" charset="0"/>
                <a:cs typeface="Times New Roman" panose="02020603050405020304" pitchFamily="18" charset="0"/>
              </a:rPr>
              <a:t>to benefit</a:t>
            </a: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Jesus accomplished all that is necessary</a:t>
            </a: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2. Difference between forgiveness and reconciliation</a:t>
            </a: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Forgiveness -  vertical;  heart level</a:t>
            </a: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Reconciliation – horizontal; takes two      </a:t>
            </a:r>
          </a:p>
          <a:p>
            <a:endParaRPr lang="en-US" dirty="0"/>
          </a:p>
        </p:txBody>
      </p:sp>
    </p:spTree>
    <p:extLst>
      <p:ext uri="{BB962C8B-B14F-4D97-AF65-F5344CB8AC3E}">
        <p14:creationId xmlns:p14="http://schemas.microsoft.com/office/powerpoint/2010/main" val="2632973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E4D3-6821-C950-CAC4-AE64859B46CF}"/>
              </a:ext>
            </a:extLst>
          </p:cNvPr>
          <p:cNvSpPr>
            <a:spLocks noGrp="1"/>
          </p:cNvSpPr>
          <p:nvPr>
            <p:ph type="title"/>
          </p:nvPr>
        </p:nvSpPr>
        <p:spPr>
          <a:xfrm>
            <a:off x="838200" y="365125"/>
            <a:ext cx="10515600" cy="1111337"/>
          </a:xfrm>
        </p:spPr>
        <p:txBody>
          <a:bodyPr/>
          <a:lstStyle/>
          <a:p>
            <a:r>
              <a:rPr lang="en-US" dirty="0"/>
              <a:t>Common Effects of Unforgiveness</a:t>
            </a:r>
          </a:p>
        </p:txBody>
      </p:sp>
      <p:sp>
        <p:nvSpPr>
          <p:cNvPr id="3" name="Content Placeholder 2">
            <a:extLst>
              <a:ext uri="{FF2B5EF4-FFF2-40B4-BE49-F238E27FC236}">
                <a16:creationId xmlns:a16="http://schemas.microsoft.com/office/drawing/2014/main" id="{1BB6FBC1-BFAE-39A4-E286-CD8719E3B6C9}"/>
              </a:ext>
            </a:extLst>
          </p:cNvPr>
          <p:cNvSpPr>
            <a:spLocks noGrp="1"/>
          </p:cNvSpPr>
          <p:nvPr>
            <p:ph idx="1"/>
          </p:nvPr>
        </p:nvSpPr>
        <p:spPr>
          <a:xfrm>
            <a:off x="838200" y="1577130"/>
            <a:ext cx="10515600" cy="4599833"/>
          </a:xfrm>
        </p:spPr>
        <p:txBody>
          <a:bodyPr/>
          <a:lstStyle/>
          <a:p>
            <a:pPr marL="0" indent="0" algn="l">
              <a:buNone/>
            </a:pPr>
            <a:r>
              <a:rPr lang="en-US" sz="1800" b="0" i="0" u="none" strike="noStrike" baseline="0" dirty="0">
                <a:latin typeface="MinionPro-Regular"/>
              </a:rPr>
              <a:t>a</a:t>
            </a:r>
            <a:r>
              <a:rPr lang="en-US" sz="2400" b="0" i="0" u="none" strike="noStrike" baseline="0" dirty="0">
                <a:latin typeface="MinionPro-Regular"/>
              </a:rPr>
              <a:t>. stress and anxiety</a:t>
            </a:r>
          </a:p>
          <a:p>
            <a:pPr marL="0" indent="0" algn="l">
              <a:buNone/>
            </a:pPr>
            <a:r>
              <a:rPr lang="en-US" sz="2400" b="0" i="0" u="none" strike="noStrike" baseline="0" dirty="0">
                <a:latin typeface="MinionPro-Regular"/>
              </a:rPr>
              <a:t>b. self-inflicted condemnation</a:t>
            </a:r>
          </a:p>
          <a:p>
            <a:pPr marL="0" indent="0" algn="l">
              <a:buNone/>
            </a:pPr>
            <a:r>
              <a:rPr lang="en-US" sz="2400" b="0" i="0" u="none" strike="noStrike" baseline="0" dirty="0">
                <a:latin typeface="MinionPro-Regular"/>
              </a:rPr>
              <a:t>c. lack of trust and love</a:t>
            </a:r>
          </a:p>
          <a:p>
            <a:pPr marL="0" indent="0" algn="l">
              <a:buNone/>
            </a:pPr>
            <a:r>
              <a:rPr lang="en-US" sz="2400" b="0" i="0" u="none" strike="noStrike" baseline="0" dirty="0">
                <a:latin typeface="MinionPro-Regular"/>
              </a:rPr>
              <a:t>d. anger and bitterness</a:t>
            </a:r>
          </a:p>
          <a:p>
            <a:pPr marL="0" indent="0" algn="l">
              <a:buNone/>
            </a:pPr>
            <a:r>
              <a:rPr lang="en-US" sz="2400" b="0" i="0" u="none" strike="noStrike" baseline="0" dirty="0">
                <a:latin typeface="MinionPro-Regular"/>
              </a:rPr>
              <a:t>e. perpetual conflict</a:t>
            </a:r>
          </a:p>
          <a:p>
            <a:pPr marL="0" indent="0" algn="l">
              <a:buNone/>
            </a:pPr>
            <a:r>
              <a:rPr lang="en-US" sz="2400" b="0" i="0" u="none" strike="noStrike" baseline="0" dirty="0">
                <a:latin typeface="MinionPro-Regular"/>
              </a:rPr>
              <a:t>f. building up of emotional walls</a:t>
            </a:r>
          </a:p>
          <a:p>
            <a:pPr marL="0" indent="0" algn="l">
              <a:buNone/>
            </a:pPr>
            <a:r>
              <a:rPr lang="en-US" sz="2400" b="0" i="0" u="none" strike="noStrike" baseline="0" dirty="0">
                <a:latin typeface="MinionPro-Regular"/>
              </a:rPr>
              <a:t>g. depression and hopelessness</a:t>
            </a:r>
          </a:p>
          <a:p>
            <a:pPr marL="0" indent="0" algn="l">
              <a:buNone/>
            </a:pPr>
            <a:r>
              <a:rPr lang="en-US" sz="2400" b="0" i="0" u="none" strike="noStrike" baseline="0" dirty="0">
                <a:latin typeface="MinionPro-Regular"/>
              </a:rPr>
              <a:t>h. physical problems (i.e. chronic illness)</a:t>
            </a:r>
          </a:p>
          <a:p>
            <a:pPr marL="0" indent="0" algn="l">
              <a:buNone/>
            </a:pPr>
            <a:r>
              <a:rPr lang="en-US" sz="2400" b="0" i="0" u="none" strike="noStrike" baseline="0" dirty="0" err="1">
                <a:latin typeface="MinionPro-Regular"/>
              </a:rPr>
              <a:t>i</a:t>
            </a:r>
            <a:r>
              <a:rPr lang="en-US" sz="2400" b="0" i="0" u="none" strike="noStrike" baseline="0" dirty="0">
                <a:latin typeface="MinionPro-Regular"/>
              </a:rPr>
              <a:t>. sleeplessness or appetite loss</a:t>
            </a:r>
          </a:p>
          <a:p>
            <a:pPr marL="0" indent="0" algn="l">
              <a:buNone/>
            </a:pPr>
            <a:r>
              <a:rPr lang="en-US" sz="2400" b="0" i="0" u="none" strike="noStrike" baseline="0" dirty="0">
                <a:latin typeface="MinionPro-Regular"/>
              </a:rPr>
              <a:t>j. wilderness in spiritual condition or relationship with God</a:t>
            </a:r>
            <a:endParaRPr lang="en-US" sz="2400" dirty="0"/>
          </a:p>
        </p:txBody>
      </p:sp>
    </p:spTree>
    <p:extLst>
      <p:ext uri="{BB962C8B-B14F-4D97-AF65-F5344CB8AC3E}">
        <p14:creationId xmlns:p14="http://schemas.microsoft.com/office/powerpoint/2010/main" val="829572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27618-A778-D529-B7EC-30588DA50C22}"/>
              </a:ext>
            </a:extLst>
          </p:cNvPr>
          <p:cNvSpPr>
            <a:spLocks noGrp="1"/>
          </p:cNvSpPr>
          <p:nvPr>
            <p:ph type="title"/>
          </p:nvPr>
        </p:nvSpPr>
        <p:spPr>
          <a:xfrm>
            <a:off x="838200" y="365126"/>
            <a:ext cx="10515600" cy="1052614"/>
          </a:xfrm>
        </p:spPr>
        <p:txBody>
          <a:bodyPr/>
          <a:lstStyle/>
          <a:p>
            <a:r>
              <a:rPr lang="en-US" dirty="0"/>
              <a:t>Self Examination Exercise</a:t>
            </a:r>
          </a:p>
        </p:txBody>
      </p:sp>
      <p:sp>
        <p:nvSpPr>
          <p:cNvPr id="3" name="Content Placeholder 2">
            <a:extLst>
              <a:ext uri="{FF2B5EF4-FFF2-40B4-BE49-F238E27FC236}">
                <a16:creationId xmlns:a16="http://schemas.microsoft.com/office/drawing/2014/main" id="{5B07F649-6662-5C5A-D4BF-A707EDF838CB}"/>
              </a:ext>
            </a:extLst>
          </p:cNvPr>
          <p:cNvSpPr>
            <a:spLocks noGrp="1"/>
          </p:cNvSpPr>
          <p:nvPr>
            <p:ph idx="1"/>
          </p:nvPr>
        </p:nvSpPr>
        <p:spPr>
          <a:xfrm>
            <a:off x="838200" y="1484851"/>
            <a:ext cx="10515600" cy="4692112"/>
          </a:xfrm>
        </p:spPr>
        <p:txBody>
          <a:bodyPr>
            <a:normAutofit/>
          </a:bodyPr>
          <a:lstStyle/>
          <a:p>
            <a:pPr marL="0" indent="0">
              <a:buNone/>
            </a:pPr>
            <a:r>
              <a:rPr lang="en-US" sz="2400" dirty="0">
                <a:latin typeface="Arial" panose="020B0604020202020204" pitchFamily="34" charset="0"/>
                <a:cs typeface="Arial" panose="020B0604020202020204" pitchFamily="34" charset="0"/>
              </a:rPr>
              <a:t>Who do you need to forgive?</a:t>
            </a:r>
          </a:p>
          <a:p>
            <a:pPr marL="0" indent="0" algn="l">
              <a:buNone/>
            </a:pPr>
            <a:r>
              <a:rPr lang="en-US" sz="2400" b="0" i="0" u="none" strike="noStrike" baseline="0" dirty="0">
                <a:latin typeface="Arial" panose="020B0604020202020204" pitchFamily="34" charset="0"/>
                <a:cs typeface="Arial" panose="020B0604020202020204" pitchFamily="34" charset="0"/>
              </a:rPr>
              <a:t>What did they do / say? (be specific)</a:t>
            </a:r>
          </a:p>
          <a:p>
            <a:pPr marL="0" indent="0" algn="l">
              <a:buNone/>
            </a:pPr>
            <a:r>
              <a:rPr lang="en-US" sz="2400" b="0" i="0" u="none" strike="noStrike" baseline="0" dirty="0">
                <a:latin typeface="Arial" panose="020B0604020202020204" pitchFamily="34" charset="0"/>
                <a:cs typeface="Arial" panose="020B0604020202020204" pitchFamily="34" charset="0"/>
              </a:rPr>
              <a:t>How did this offend? Hurt? (list specifics)</a:t>
            </a:r>
          </a:p>
          <a:p>
            <a:pPr marL="0" indent="0" algn="l">
              <a:buNone/>
            </a:pPr>
            <a:r>
              <a:rPr lang="en-US" sz="2400" b="0" i="0" u="none" strike="noStrike" baseline="0" dirty="0">
                <a:latin typeface="Arial" panose="020B0604020202020204" pitchFamily="34" charset="0"/>
                <a:cs typeface="Arial" panose="020B0604020202020204" pitchFamily="34" charset="0"/>
              </a:rPr>
              <a:t>When are you ruminating or making up speeches in your mind?</a:t>
            </a:r>
          </a:p>
          <a:p>
            <a:pPr marL="0" indent="0" algn="l">
              <a:buNone/>
            </a:pPr>
            <a:r>
              <a:rPr lang="en-US" sz="2400" b="0" i="0" u="none" strike="noStrike" baseline="0" dirty="0">
                <a:latin typeface="Arial" panose="020B0604020202020204" pitchFamily="34" charset="0"/>
                <a:cs typeface="Arial" panose="020B0604020202020204" pitchFamily="34" charset="0"/>
              </a:rPr>
              <a:t>   (consumed with thoughts provoked by frustration)</a:t>
            </a:r>
          </a:p>
          <a:p>
            <a:pPr marL="0" indent="0" algn="l">
              <a:buNone/>
            </a:pPr>
            <a:r>
              <a:rPr lang="en-US" sz="2400" b="0" i="0" u="none" strike="noStrike" baseline="0" dirty="0">
                <a:latin typeface="Arial" panose="020B0604020202020204" pitchFamily="34" charset="0"/>
                <a:cs typeface="Arial" panose="020B0604020202020204" pitchFamily="34" charset="0"/>
              </a:rPr>
              <a:t>Why are you ready/ not ready to release/ surrender/ let go of this?</a:t>
            </a:r>
          </a:p>
          <a:p>
            <a:pPr marL="0" indent="0" algn="l">
              <a:buNone/>
            </a:pPr>
            <a:r>
              <a:rPr lang="en-US" sz="2400" b="0" i="0" u="none" strike="noStrike" baseline="0" dirty="0">
                <a:latin typeface="Arial" panose="020B0604020202020204" pitchFamily="34" charset="0"/>
                <a:cs typeface="Arial" panose="020B0604020202020204" pitchFamily="34" charset="0"/>
              </a:rPr>
              <a:t>Where do you stand with God on this? (what would he have you do?)</a:t>
            </a:r>
          </a:p>
          <a:p>
            <a:pPr marL="0" indent="0" algn="l">
              <a:buNone/>
            </a:pPr>
            <a:r>
              <a:rPr lang="en-US" sz="2400" dirty="0">
                <a:latin typeface="Arial" panose="020B0604020202020204" pitchFamily="34" charset="0"/>
                <a:cs typeface="Arial" panose="020B0604020202020204" pitchFamily="34" charset="0"/>
              </a:rPr>
              <a:t>Where have bitter root judgments played a part in your reaction?</a:t>
            </a:r>
            <a:endParaRPr lang="en-US" sz="2400" b="0" i="0" u="none" strike="noStrike" baseline="0" dirty="0">
              <a:latin typeface="Arial" panose="020B0604020202020204" pitchFamily="34" charset="0"/>
              <a:cs typeface="Arial" panose="020B0604020202020204" pitchFamily="34" charset="0"/>
            </a:endParaRPr>
          </a:p>
          <a:p>
            <a:pPr marL="0" indent="0" algn="l">
              <a:buNone/>
            </a:pPr>
            <a:r>
              <a:rPr lang="en-US" sz="2400" b="0" i="0" u="none" strike="noStrike" baseline="0" dirty="0">
                <a:latin typeface="Arial" panose="020B0604020202020204" pitchFamily="34" charset="0"/>
                <a:cs typeface="Arial" panose="020B0604020202020204" pitchFamily="34" charset="0"/>
              </a:rPr>
              <a:t>Where do you want to be/ go on this? (next step)</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5707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EF20-DC0D-BAA3-4E6E-BE994E4CD745}"/>
              </a:ext>
            </a:extLst>
          </p:cNvPr>
          <p:cNvSpPr>
            <a:spLocks noGrp="1"/>
          </p:cNvSpPr>
          <p:nvPr>
            <p:ph type="title"/>
          </p:nvPr>
        </p:nvSpPr>
        <p:spPr/>
        <p:txBody>
          <a:bodyPr/>
          <a:lstStyle/>
          <a:p>
            <a:r>
              <a:rPr lang="en-US" dirty="0"/>
              <a:t>Sample Forgiveness Prayer elements</a:t>
            </a:r>
          </a:p>
        </p:txBody>
      </p:sp>
      <p:sp>
        <p:nvSpPr>
          <p:cNvPr id="3" name="Content Placeholder 2">
            <a:extLst>
              <a:ext uri="{FF2B5EF4-FFF2-40B4-BE49-F238E27FC236}">
                <a16:creationId xmlns:a16="http://schemas.microsoft.com/office/drawing/2014/main" id="{F8E925F7-8502-2871-B909-7B47457F3429}"/>
              </a:ext>
            </a:extLst>
          </p:cNvPr>
          <p:cNvSpPr>
            <a:spLocks noGrp="1"/>
          </p:cNvSpPr>
          <p:nvPr>
            <p:ph idx="1"/>
          </p:nvPr>
        </p:nvSpPr>
        <p:spPr/>
        <p:txBody>
          <a:bodyPr>
            <a:normAutofit lnSpcReduction="10000"/>
          </a:bodyPr>
          <a:lstStyle/>
          <a:p>
            <a:r>
              <a:rPr lang="en-US" dirty="0"/>
              <a:t>Thank you Jesus for accomplishing forgiveness</a:t>
            </a:r>
          </a:p>
          <a:p>
            <a:r>
              <a:rPr lang="en-US" dirty="0"/>
              <a:t>I surrender to You, Jesus, the right to judge my offender  (name)</a:t>
            </a:r>
          </a:p>
          <a:p>
            <a:r>
              <a:rPr lang="en-US" dirty="0"/>
              <a:t>I give You, Lord, the pain I feel  (list specific expectations and hurts)</a:t>
            </a:r>
          </a:p>
          <a:p>
            <a:r>
              <a:rPr lang="en-US" dirty="0"/>
              <a:t>I forgive  (name)(  for  ____ list specific actions, words said etc. _____</a:t>
            </a:r>
          </a:p>
          <a:p>
            <a:r>
              <a:rPr lang="en-US" dirty="0"/>
              <a:t>Forgive me Lord for holding condemnation/ bitterness against (name)</a:t>
            </a:r>
          </a:p>
          <a:p>
            <a:r>
              <a:rPr lang="en-US" dirty="0"/>
              <a:t>Forgive me for any bitterness I have held against You, Lord,  and for any way(s) I have falsely blamed myself.</a:t>
            </a:r>
          </a:p>
          <a:p>
            <a:r>
              <a:rPr lang="en-US" dirty="0"/>
              <a:t>Lord heal my spirit, mind, soul, and body</a:t>
            </a:r>
          </a:p>
          <a:p>
            <a:r>
              <a:rPr lang="en-US" dirty="0"/>
              <a:t>Thank you Jesus for healing me.</a:t>
            </a:r>
          </a:p>
        </p:txBody>
      </p:sp>
    </p:spTree>
    <p:extLst>
      <p:ext uri="{BB962C8B-B14F-4D97-AF65-F5344CB8AC3E}">
        <p14:creationId xmlns:p14="http://schemas.microsoft.com/office/powerpoint/2010/main" val="611708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AB81-8EB1-1F65-D355-A068C3B03260}"/>
              </a:ext>
            </a:extLst>
          </p:cNvPr>
          <p:cNvSpPr>
            <a:spLocks noGrp="1"/>
          </p:cNvSpPr>
          <p:nvPr>
            <p:ph type="title"/>
          </p:nvPr>
        </p:nvSpPr>
        <p:spPr>
          <a:xfrm>
            <a:off x="838200" y="365125"/>
            <a:ext cx="10515600" cy="901613"/>
          </a:xfrm>
        </p:spPr>
        <p:txBody>
          <a:bodyPr/>
          <a:lstStyle/>
          <a:p>
            <a:r>
              <a:rPr lang="en-US" dirty="0"/>
              <a:t>Healing Prayer Basics</a:t>
            </a:r>
          </a:p>
        </p:txBody>
      </p:sp>
      <p:sp>
        <p:nvSpPr>
          <p:cNvPr id="3" name="Content Placeholder 2">
            <a:extLst>
              <a:ext uri="{FF2B5EF4-FFF2-40B4-BE49-F238E27FC236}">
                <a16:creationId xmlns:a16="http://schemas.microsoft.com/office/drawing/2014/main" id="{8FA45051-0F57-FD85-2F24-F7A5E514F127}"/>
              </a:ext>
            </a:extLst>
          </p:cNvPr>
          <p:cNvSpPr>
            <a:spLocks noGrp="1"/>
          </p:cNvSpPr>
          <p:nvPr>
            <p:ph idx="1"/>
          </p:nvPr>
        </p:nvSpPr>
        <p:spPr>
          <a:xfrm>
            <a:off x="838200" y="1468073"/>
            <a:ext cx="10515600" cy="4708890"/>
          </a:xfrm>
        </p:spPr>
        <p:txBody>
          <a:bodyPr>
            <a:normAutofit/>
          </a:bodyPr>
          <a:lstStyle/>
          <a:p>
            <a:pPr marL="0" indent="0" algn="l">
              <a:buNone/>
            </a:pPr>
            <a:r>
              <a:rPr lang="en-US" sz="2000" dirty="0">
                <a:latin typeface="MinionPro-Regular"/>
              </a:rPr>
              <a:t>For more in-depth prayer (usually with a minister or counselor): </a:t>
            </a:r>
            <a:endParaRPr lang="en-US" sz="2000" b="0" i="0" u="none" strike="noStrike" baseline="0" dirty="0">
              <a:latin typeface="MinionPro-Regular"/>
            </a:endParaRPr>
          </a:p>
          <a:p>
            <a:pPr marL="0" indent="0" algn="l">
              <a:buNone/>
            </a:pPr>
            <a:endParaRPr lang="en-US" sz="2000" dirty="0">
              <a:latin typeface="MinionPro-Regular"/>
            </a:endParaRPr>
          </a:p>
          <a:p>
            <a:pPr marL="0" indent="0" algn="l">
              <a:buNone/>
            </a:pPr>
            <a:r>
              <a:rPr lang="en-US" sz="2000" b="0" i="0" u="none" strike="noStrike" baseline="0" dirty="0">
                <a:latin typeface="MinionPro-Regular"/>
              </a:rPr>
              <a:t>1. Acknowledge the beliefs of our inner heart, feel the emotions they stir, and identify the specific    lies believed.</a:t>
            </a:r>
          </a:p>
          <a:p>
            <a:pPr marL="0" indent="0" algn="l">
              <a:buNone/>
            </a:pPr>
            <a:r>
              <a:rPr lang="en-US" sz="2000" b="0" i="0" u="none" strike="noStrike" baseline="0" dirty="0">
                <a:latin typeface="MinionPro-Regular"/>
              </a:rPr>
              <a:t>2. Ask Jesus to take us to the source of these ingrained misbeliefs (perhaps in a memory).</a:t>
            </a:r>
          </a:p>
          <a:p>
            <a:pPr marL="0" indent="0" algn="l">
              <a:buNone/>
            </a:pPr>
            <a:r>
              <a:rPr lang="en-US" sz="2000" b="0" i="0" u="none" strike="noStrike" baseline="0" dirty="0">
                <a:latin typeface="MinionPro-Regular"/>
              </a:rPr>
              <a:t>3. Confess belief(s) in the memory(</a:t>
            </a:r>
            <a:r>
              <a:rPr lang="en-US" sz="2000" b="0" i="0" u="none" strike="noStrike" baseline="0" dirty="0" err="1">
                <a:latin typeface="MinionPro-Regular"/>
              </a:rPr>
              <a:t>ies</a:t>
            </a:r>
            <a:r>
              <a:rPr lang="en-US" sz="2000" b="0" i="0" u="none" strike="noStrike" baseline="0" dirty="0">
                <a:latin typeface="MinionPro-Regular"/>
              </a:rPr>
              <a:t>), renounce their effects, and acknowledge inability to change   without the help of God.</a:t>
            </a:r>
          </a:p>
          <a:p>
            <a:pPr marL="0" indent="0" algn="l">
              <a:buNone/>
            </a:pPr>
            <a:r>
              <a:rPr lang="en-US" sz="2000" b="0" i="0" u="none" strike="noStrike" baseline="0" dirty="0">
                <a:latin typeface="MinionPro-Regular"/>
              </a:rPr>
              <a:t>4. Ask Jesus to reveal his presence in our pain in whatever way he chooses, and receive the truth.</a:t>
            </a:r>
          </a:p>
          <a:p>
            <a:pPr marL="0" indent="0" algn="l">
              <a:buNone/>
            </a:pPr>
            <a:r>
              <a:rPr lang="en-US" sz="2000" b="0" i="0" u="none" strike="noStrike" baseline="0" dirty="0">
                <a:latin typeface="MinionPro-Regular"/>
              </a:rPr>
              <a:t>5. Engage Jesus’ ministry of truth in the memory(</a:t>
            </a:r>
            <a:r>
              <a:rPr lang="en-US" sz="2000" b="0" i="0" u="none" strike="noStrike" baseline="0" dirty="0" err="1">
                <a:latin typeface="MinionPro-Regular"/>
              </a:rPr>
              <a:t>ies</a:t>
            </a:r>
            <a:r>
              <a:rPr lang="en-US" sz="2000" b="0" i="0" u="none" strike="noStrike" baseline="0" dirty="0">
                <a:latin typeface="MinionPro-Regular"/>
              </a:rPr>
              <a:t>), and respond with ongoing transformation.</a:t>
            </a:r>
            <a:endParaRPr lang="en-US" sz="2000" dirty="0"/>
          </a:p>
        </p:txBody>
      </p:sp>
    </p:spTree>
    <p:extLst>
      <p:ext uri="{BB962C8B-B14F-4D97-AF65-F5344CB8AC3E}">
        <p14:creationId xmlns:p14="http://schemas.microsoft.com/office/powerpoint/2010/main" val="2314600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4BCA9-3382-0984-FC9B-0DADAA7C5720}"/>
              </a:ext>
            </a:extLst>
          </p:cNvPr>
          <p:cNvSpPr>
            <a:spLocks noGrp="1"/>
          </p:cNvSpPr>
          <p:nvPr>
            <p:ph type="title"/>
          </p:nvPr>
        </p:nvSpPr>
        <p:spPr/>
        <p:txBody>
          <a:bodyPr/>
          <a:lstStyle/>
          <a:p>
            <a:r>
              <a:rPr lang="en-US" dirty="0"/>
              <a:t>E – Engage Inner Change as a Lifestyle</a:t>
            </a:r>
          </a:p>
        </p:txBody>
      </p:sp>
      <p:sp>
        <p:nvSpPr>
          <p:cNvPr id="3" name="Content Placeholder 2">
            <a:extLst>
              <a:ext uri="{FF2B5EF4-FFF2-40B4-BE49-F238E27FC236}">
                <a16:creationId xmlns:a16="http://schemas.microsoft.com/office/drawing/2014/main" id="{5EB41D1E-AC99-D53C-7594-78B25E763847}"/>
              </a:ext>
            </a:extLst>
          </p:cNvPr>
          <p:cNvSpPr>
            <a:spLocks noGrp="1"/>
          </p:cNvSpPr>
          <p:nvPr>
            <p:ph idx="1"/>
          </p:nvPr>
        </p:nvSpPr>
        <p:spPr/>
        <p:txBody>
          <a:bodyPr>
            <a:norm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Remove Blockages to Peace</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Garden the Soul</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Lead with Transformational Living</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Choose God Daily</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God is Altogether Good</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Apply Truth</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PACE to Finish Line</a:t>
            </a:r>
            <a:endParaRPr lang="en-US" sz="2400" dirty="0"/>
          </a:p>
        </p:txBody>
      </p:sp>
    </p:spTree>
    <p:extLst>
      <p:ext uri="{BB962C8B-B14F-4D97-AF65-F5344CB8AC3E}">
        <p14:creationId xmlns:p14="http://schemas.microsoft.com/office/powerpoint/2010/main" val="2495837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BDC0-781C-CCDB-5B09-350DBA338B92}"/>
              </a:ext>
            </a:extLst>
          </p:cNvPr>
          <p:cNvSpPr>
            <a:spLocks noGrp="1"/>
          </p:cNvSpPr>
          <p:nvPr>
            <p:ph type="title"/>
          </p:nvPr>
        </p:nvSpPr>
        <p:spPr>
          <a:xfrm>
            <a:off x="838200" y="365126"/>
            <a:ext cx="10515600" cy="666720"/>
          </a:xfrm>
        </p:spPr>
        <p:txBody>
          <a:bodyPr>
            <a:normAutofit fontScale="90000"/>
          </a:bodyPr>
          <a:lstStyle/>
          <a:p>
            <a:r>
              <a:rPr lang="en-US" dirty="0"/>
              <a:t>Lifestyle of Transformation</a:t>
            </a:r>
          </a:p>
        </p:txBody>
      </p:sp>
      <p:sp>
        <p:nvSpPr>
          <p:cNvPr id="3" name="Content Placeholder 2">
            <a:extLst>
              <a:ext uri="{FF2B5EF4-FFF2-40B4-BE49-F238E27FC236}">
                <a16:creationId xmlns:a16="http://schemas.microsoft.com/office/drawing/2014/main" id="{BFA3CE76-B00E-7DAB-4C09-7EE70174A068}"/>
              </a:ext>
            </a:extLst>
          </p:cNvPr>
          <p:cNvSpPr>
            <a:spLocks noGrp="1"/>
          </p:cNvSpPr>
          <p:nvPr>
            <p:ph idx="1"/>
          </p:nvPr>
        </p:nvSpPr>
        <p:spPr>
          <a:xfrm>
            <a:off x="838200" y="1140904"/>
            <a:ext cx="10515600" cy="5036060"/>
          </a:xfrm>
        </p:spPr>
        <p:txBody>
          <a:bodyPr>
            <a:normAutofit/>
          </a:bodyPr>
          <a:lstStyle/>
          <a:p>
            <a:pPr marL="0" marR="0" indent="12573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Inner r</a:t>
            </a:r>
            <a:r>
              <a:rPr lang="en-US" sz="2200" dirty="0">
                <a:effectLst/>
                <a:latin typeface="Calibri" panose="020F0502020204030204" pitchFamily="34" charset="0"/>
                <a:ea typeface="Calibri" panose="020F0502020204030204" pitchFamily="34" charset="0"/>
                <a:cs typeface="Times New Roman" panose="02020603050405020304" pitchFamily="18" charset="0"/>
              </a:rPr>
              <a:t>est comes through  INNER  change</a:t>
            </a:r>
          </a:p>
          <a:p>
            <a:pPr marL="0" marR="0" indent="0">
              <a:lnSpc>
                <a:spcPct val="107000"/>
              </a:lnSpc>
              <a:spcBef>
                <a:spcPts val="0"/>
              </a:spcBef>
              <a:spcAft>
                <a:spcPts val="800"/>
              </a:spcAft>
              <a:buNone/>
            </a:pPr>
            <a:r>
              <a:rPr lang="en-US" sz="2200" dirty="0">
                <a:effectLst/>
                <a:latin typeface="Calibri" panose="020F0502020204030204" pitchFamily="34" charset="0"/>
                <a:ea typeface="Calibri" panose="020F0502020204030204" pitchFamily="34" charset="0"/>
                <a:cs typeface="Times New Roman" panose="02020603050405020304" pitchFamily="18" charset="0"/>
              </a:rPr>
              <a:t>           INNER change comes through INTER change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eg.</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car on highway)</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200" dirty="0">
                <a:effectLst/>
                <a:latin typeface="Calibri" panose="020F0502020204030204" pitchFamily="34" charset="0"/>
                <a:ea typeface="Calibri" panose="020F0502020204030204" pitchFamily="34" charset="0"/>
                <a:cs typeface="Times New Roman" panose="02020603050405020304" pitchFamily="18" charset="0"/>
              </a:rPr>
              <a:t>           Off highway of self, onto highway of Jesus</a:t>
            </a:r>
          </a:p>
          <a:p>
            <a:pPr marL="0" marR="0" indent="12573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Exchanging our bitterness, for betterment</a:t>
            </a:r>
          </a:p>
          <a:p>
            <a:pPr marL="0" marR="0" indent="12573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Exchanging fear, for faith</a:t>
            </a:r>
          </a:p>
          <a:p>
            <a:pPr marL="0" marR="0" indent="12573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Surrendering our judgments, for God’s Justice and Mercy</a:t>
            </a:r>
          </a:p>
          <a:p>
            <a:pPr marL="0" marR="0" indent="12573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PACE-</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ing</a:t>
            </a:r>
            <a:r>
              <a:rPr lang="en-US" sz="2200" dirty="0">
                <a:effectLst/>
                <a:latin typeface="Calibri" panose="020F0502020204030204" pitchFamily="34" charset="0"/>
                <a:ea typeface="Calibri" panose="020F0502020204030204" pitchFamily="34" charset="0"/>
                <a:cs typeface="Times New Roman" panose="02020603050405020304" pitchFamily="18" charset="0"/>
              </a:rPr>
              <a:t> our Peace</a:t>
            </a:r>
          </a:p>
          <a:p>
            <a:pPr marL="0" marR="0" indent="125730">
              <a:lnSpc>
                <a:spcPct val="107000"/>
              </a:lnSpc>
              <a:spcBef>
                <a:spcPts val="0"/>
              </a:spcBef>
              <a:spcAft>
                <a:spcPts val="800"/>
              </a:spcAft>
            </a:pPr>
            <a:r>
              <a:rPr lang="en-US" sz="2200" dirty="0">
                <a:latin typeface="Calibri" panose="020F0502020204030204" pitchFamily="34" charset="0"/>
                <a:ea typeface="Calibri" panose="020F0502020204030204" pitchFamily="34" charset="0"/>
                <a:cs typeface="Times New Roman" panose="02020603050405020304" pitchFamily="18" charset="0"/>
              </a:rPr>
              <a:t>    Counselors must commit to higher standard of transformation</a:t>
            </a:r>
          </a:p>
          <a:p>
            <a:pPr marL="0" marR="0" indent="0">
              <a:lnSpc>
                <a:spcPct val="107000"/>
              </a:lnSpc>
              <a:spcBef>
                <a:spcPts val="0"/>
              </a:spcBef>
              <a:spcAft>
                <a:spcPts val="80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             Lead by example;  show, not just tell</a:t>
            </a:r>
          </a:p>
          <a:p>
            <a:endParaRPr lang="en-US" dirty="0"/>
          </a:p>
        </p:txBody>
      </p:sp>
    </p:spTree>
    <p:extLst>
      <p:ext uri="{BB962C8B-B14F-4D97-AF65-F5344CB8AC3E}">
        <p14:creationId xmlns:p14="http://schemas.microsoft.com/office/powerpoint/2010/main" val="679017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43F67-2ADD-3DCC-91F3-A8EFCEEE4FD6}"/>
              </a:ext>
            </a:extLst>
          </p:cNvPr>
          <p:cNvSpPr>
            <a:spLocks noGrp="1"/>
          </p:cNvSpPr>
          <p:nvPr>
            <p:ph type="title"/>
          </p:nvPr>
        </p:nvSpPr>
        <p:spPr>
          <a:xfrm>
            <a:off x="838200" y="365126"/>
            <a:ext cx="10515600" cy="649942"/>
          </a:xfrm>
        </p:spPr>
        <p:txBody>
          <a:bodyPr>
            <a:normAutofit fontScale="90000"/>
          </a:bodyPr>
          <a:lstStyle/>
          <a:p>
            <a:r>
              <a:rPr lang="en-US" dirty="0"/>
              <a:t>Conversion  AND  Convergence</a:t>
            </a:r>
          </a:p>
        </p:txBody>
      </p:sp>
      <p:sp>
        <p:nvSpPr>
          <p:cNvPr id="3" name="Content Placeholder 2">
            <a:extLst>
              <a:ext uri="{FF2B5EF4-FFF2-40B4-BE49-F238E27FC236}">
                <a16:creationId xmlns:a16="http://schemas.microsoft.com/office/drawing/2014/main" id="{42C3EF7A-3171-A2F8-7945-54ADA09D6304}"/>
              </a:ext>
            </a:extLst>
          </p:cNvPr>
          <p:cNvSpPr>
            <a:spLocks noGrp="1"/>
          </p:cNvSpPr>
          <p:nvPr>
            <p:ph idx="1"/>
          </p:nvPr>
        </p:nvSpPr>
        <p:spPr>
          <a:xfrm>
            <a:off x="838200" y="1015068"/>
            <a:ext cx="10515600" cy="5161895"/>
          </a:xfrm>
        </p:spPr>
        <p:txBody>
          <a:bodyPr>
            <a:normAutofit fontScale="92500" lnSpcReduction="10000"/>
          </a:bodyPr>
          <a:lstStyle/>
          <a:p>
            <a:pPr marL="0" indent="0">
              <a:buNone/>
            </a:pPr>
            <a:r>
              <a:rPr lang="en-US" sz="2400" dirty="0"/>
              <a:t>Conversion awakens God’s Spirit within, </a:t>
            </a:r>
          </a:p>
          <a:p>
            <a:pPr marL="0" indent="0">
              <a:buNone/>
            </a:pPr>
            <a:r>
              <a:rPr lang="en-US" sz="2400" dirty="0"/>
              <a:t>    Convergence is  “a tendency to one point”  </a:t>
            </a:r>
            <a:r>
              <a:rPr lang="en-US" sz="1700" dirty="0"/>
              <a:t>(Webster’s Dictionary 1828).</a:t>
            </a:r>
          </a:p>
          <a:p>
            <a:pPr marL="0" indent="0">
              <a:buNone/>
            </a:pPr>
            <a:r>
              <a:rPr lang="en-US" sz="2400" dirty="0"/>
              <a:t>Conversion begins a process of ongoing inner transformation (into Christ’s image).</a:t>
            </a:r>
          </a:p>
          <a:p>
            <a:pPr marL="0" indent="0">
              <a:buNone/>
            </a:pPr>
            <a:endParaRPr lang="en-US" sz="2400" dirty="0"/>
          </a:p>
          <a:p>
            <a:pPr marL="0" indent="0">
              <a:buNone/>
            </a:pPr>
            <a:r>
              <a:rPr lang="en-US" sz="2400" dirty="0"/>
              <a:t>Scriptures seen in the Light of Inner Change:</a:t>
            </a:r>
          </a:p>
          <a:p>
            <a:pPr>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Romans 12:1-2  - renewing the mind</a:t>
            </a:r>
          </a:p>
          <a:p>
            <a:pPr>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Revelation 3:20 – Jesus knocking at the door</a:t>
            </a: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Mark 4:1 -20 -  parable of the Sower</a:t>
            </a:r>
          </a:p>
          <a:p>
            <a:pPr>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Matthew 9:37-38 – harvest of souls</a:t>
            </a: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Luke 19:10 – seek and save the lost</a:t>
            </a:r>
          </a:p>
          <a:p>
            <a:pPr>
              <a:lnSpc>
                <a:spcPct val="107000"/>
              </a:lnSpc>
              <a:spcBef>
                <a:spcPts val="0"/>
              </a:spcBef>
              <a:spcAft>
                <a:spcPts val="800"/>
              </a:spcAft>
            </a:pPr>
            <a:r>
              <a:rPr lang="en-US" sz="2400" dirty="0">
                <a:latin typeface="Calibri" panose="020F0502020204030204" pitchFamily="34" charset="0"/>
                <a:cs typeface="Times New Roman" panose="02020603050405020304" pitchFamily="18" charset="0"/>
              </a:rPr>
              <a:t>   2 Corinthians 5:16-19 – old things gone, new things coming  /  reconciliation</a:t>
            </a:r>
          </a:p>
          <a:p>
            <a:pPr>
              <a:lnSpc>
                <a:spcPct val="107000"/>
              </a:lnSpc>
              <a:spcBef>
                <a:spcPts val="0"/>
              </a:spcBef>
              <a:spcAft>
                <a:spcPts val="800"/>
              </a:spcAft>
            </a:pPr>
            <a:r>
              <a:rPr lang="en-US" sz="2400" dirty="0">
                <a:latin typeface="Calibri" panose="020F0502020204030204" pitchFamily="34" charset="0"/>
                <a:cs typeface="Times New Roman" panose="02020603050405020304" pitchFamily="18" charset="0"/>
              </a:rPr>
              <a:t>   Romans 8 – living by the Spirit, not the natural man (v.3-5)</a:t>
            </a:r>
            <a:endParaRPr lang="en-US" sz="2400" dirty="0"/>
          </a:p>
        </p:txBody>
      </p:sp>
    </p:spTree>
    <p:extLst>
      <p:ext uri="{BB962C8B-B14F-4D97-AF65-F5344CB8AC3E}">
        <p14:creationId xmlns:p14="http://schemas.microsoft.com/office/powerpoint/2010/main" val="9228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F8960-B01C-8B23-6912-CDD399D7A239}"/>
              </a:ext>
            </a:extLst>
          </p:cNvPr>
          <p:cNvSpPr>
            <a:spLocks noGrp="1"/>
          </p:cNvSpPr>
          <p:nvPr>
            <p:ph type="title"/>
          </p:nvPr>
        </p:nvSpPr>
        <p:spPr/>
        <p:txBody>
          <a:bodyPr/>
          <a:lstStyle/>
          <a:p>
            <a:r>
              <a:rPr lang="en-US" dirty="0"/>
              <a:t>PACE to Peace </a:t>
            </a:r>
          </a:p>
        </p:txBody>
      </p:sp>
      <p:sp>
        <p:nvSpPr>
          <p:cNvPr id="4" name="Text Placeholder 3">
            <a:extLst>
              <a:ext uri="{FF2B5EF4-FFF2-40B4-BE49-F238E27FC236}">
                <a16:creationId xmlns:a16="http://schemas.microsoft.com/office/drawing/2014/main" id="{8432BB57-9317-E881-94F4-1BFBCFC4D5F2}"/>
              </a:ext>
            </a:extLst>
          </p:cNvPr>
          <p:cNvSpPr>
            <a:spLocks noGrp="1"/>
          </p:cNvSpPr>
          <p:nvPr>
            <p:ph type="body" sz="half" idx="2"/>
          </p:nvPr>
        </p:nvSpPr>
        <p:spPr/>
        <p:txBody>
          <a:bodyPr>
            <a:noAutofit/>
          </a:bodyPr>
          <a:lstStyle/>
          <a:p>
            <a:r>
              <a:rPr lang="en-US" sz="2400" dirty="0"/>
              <a:t>Finding Inner Rest </a:t>
            </a:r>
          </a:p>
          <a:p>
            <a:r>
              <a:rPr lang="en-US" sz="2400" dirty="0"/>
              <a:t>in a World of Unrest</a:t>
            </a:r>
          </a:p>
          <a:p>
            <a:endParaRPr lang="en-US" sz="2400" dirty="0"/>
          </a:p>
          <a:p>
            <a:r>
              <a:rPr lang="en-US" sz="2400" dirty="0"/>
              <a:t>c 2023</a:t>
            </a:r>
          </a:p>
          <a:p>
            <a:r>
              <a:rPr lang="en-US" sz="2400" dirty="0"/>
              <a:t>by Edward Hersh</a:t>
            </a:r>
          </a:p>
          <a:p>
            <a:endParaRPr lang="en-US" sz="2400" dirty="0"/>
          </a:p>
          <a:p>
            <a:endParaRPr lang="en-US" sz="2400" dirty="0"/>
          </a:p>
          <a:p>
            <a:r>
              <a:rPr lang="en-US" sz="2000" dirty="0"/>
              <a:t>www.edward.hersh.com/books</a:t>
            </a:r>
          </a:p>
        </p:txBody>
      </p:sp>
      <p:pic>
        <p:nvPicPr>
          <p:cNvPr id="10" name="Picture Placeholder 9">
            <a:extLst>
              <a:ext uri="{FF2B5EF4-FFF2-40B4-BE49-F238E27FC236}">
                <a16:creationId xmlns:a16="http://schemas.microsoft.com/office/drawing/2014/main" id="{B635EE9A-9320-108C-83A1-E3941B9AA27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950" b="4950"/>
          <a:stretch>
            <a:fillRect/>
          </a:stretch>
        </p:blipFill>
        <p:spPr>
          <a:xfrm>
            <a:off x="7419975" y="992188"/>
            <a:ext cx="3586163" cy="4873625"/>
          </a:xfrm>
        </p:spPr>
      </p:pic>
    </p:spTree>
    <p:extLst>
      <p:ext uri="{BB962C8B-B14F-4D97-AF65-F5344CB8AC3E}">
        <p14:creationId xmlns:p14="http://schemas.microsoft.com/office/powerpoint/2010/main" val="2257827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F8960-B01C-8B23-6912-CDD399D7A239}"/>
              </a:ext>
            </a:extLst>
          </p:cNvPr>
          <p:cNvSpPr>
            <a:spLocks noGrp="1"/>
          </p:cNvSpPr>
          <p:nvPr>
            <p:ph type="title"/>
          </p:nvPr>
        </p:nvSpPr>
        <p:spPr>
          <a:xfrm>
            <a:off x="839788" y="457200"/>
            <a:ext cx="3932237" cy="641758"/>
          </a:xfrm>
        </p:spPr>
        <p:txBody>
          <a:bodyPr/>
          <a:lstStyle/>
          <a:p>
            <a:r>
              <a:rPr lang="en-US" dirty="0"/>
              <a:t>PACE to Peace: </a:t>
            </a:r>
          </a:p>
        </p:txBody>
      </p:sp>
      <p:sp>
        <p:nvSpPr>
          <p:cNvPr id="4" name="Text Placeholder 3">
            <a:extLst>
              <a:ext uri="{FF2B5EF4-FFF2-40B4-BE49-F238E27FC236}">
                <a16:creationId xmlns:a16="http://schemas.microsoft.com/office/drawing/2014/main" id="{8432BB57-9317-E881-94F4-1BFBCFC4D5F2}"/>
              </a:ext>
            </a:extLst>
          </p:cNvPr>
          <p:cNvSpPr>
            <a:spLocks noGrp="1"/>
          </p:cNvSpPr>
          <p:nvPr>
            <p:ph type="body" sz="half" idx="2"/>
          </p:nvPr>
        </p:nvSpPr>
        <p:spPr>
          <a:xfrm>
            <a:off x="839788" y="1098958"/>
            <a:ext cx="3932237" cy="4766855"/>
          </a:xfrm>
        </p:spPr>
        <p:txBody>
          <a:bodyPr>
            <a:noAutofit/>
          </a:bodyPr>
          <a:lstStyle/>
          <a:p>
            <a:r>
              <a:rPr lang="en-US" sz="2400" dirty="0"/>
              <a:t>Finding Inner Rest </a:t>
            </a:r>
          </a:p>
          <a:p>
            <a:r>
              <a:rPr lang="en-US" sz="2400" dirty="0"/>
              <a:t>in a World of Unrest</a:t>
            </a:r>
          </a:p>
          <a:p>
            <a:endParaRPr lang="en-US" sz="2400" dirty="0"/>
          </a:p>
          <a:p>
            <a:r>
              <a:rPr lang="en-US" sz="2400" dirty="0"/>
              <a:t>c 2023</a:t>
            </a:r>
          </a:p>
          <a:p>
            <a:r>
              <a:rPr lang="en-US" sz="2400" dirty="0"/>
              <a:t>by Edward Hersh</a:t>
            </a:r>
          </a:p>
          <a:p>
            <a:endParaRPr lang="en-US" sz="2400" dirty="0"/>
          </a:p>
          <a:p>
            <a:r>
              <a:rPr lang="en-US" sz="2000" dirty="0"/>
              <a:t>www.edwardhersh.com/books</a:t>
            </a:r>
          </a:p>
          <a:p>
            <a:endParaRPr lang="en-US" sz="2000" dirty="0"/>
          </a:p>
          <a:p>
            <a:endParaRPr lang="en-US" sz="2000" dirty="0"/>
          </a:p>
          <a:p>
            <a:r>
              <a:rPr lang="en-US" sz="2000" dirty="0"/>
              <a:t>www.bluerockbnb.com/healing </a:t>
            </a:r>
          </a:p>
          <a:p>
            <a:r>
              <a:rPr lang="en-US" sz="2000" dirty="0"/>
              <a:t>email: edward.hersh@verizon.net</a:t>
            </a:r>
          </a:p>
        </p:txBody>
      </p:sp>
      <p:pic>
        <p:nvPicPr>
          <p:cNvPr id="10" name="Picture Placeholder 9">
            <a:extLst>
              <a:ext uri="{FF2B5EF4-FFF2-40B4-BE49-F238E27FC236}">
                <a16:creationId xmlns:a16="http://schemas.microsoft.com/office/drawing/2014/main" id="{B635EE9A-9320-108C-83A1-E3941B9AA27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950" b="4950"/>
          <a:stretch>
            <a:fillRect/>
          </a:stretch>
        </p:blipFill>
        <p:spPr>
          <a:xfrm>
            <a:off x="7419975" y="992188"/>
            <a:ext cx="3586163" cy="4873625"/>
          </a:xfrm>
        </p:spPr>
      </p:pic>
    </p:spTree>
    <p:extLst>
      <p:ext uri="{BB962C8B-B14F-4D97-AF65-F5344CB8AC3E}">
        <p14:creationId xmlns:p14="http://schemas.microsoft.com/office/powerpoint/2010/main" val="374968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D6E5-993C-C7B4-C24A-B09EC9E56095}"/>
              </a:ext>
            </a:extLst>
          </p:cNvPr>
          <p:cNvSpPr>
            <a:spLocks noGrp="1"/>
          </p:cNvSpPr>
          <p:nvPr>
            <p:ph type="title"/>
          </p:nvPr>
        </p:nvSpPr>
        <p:spPr>
          <a:xfrm>
            <a:off x="838200" y="401571"/>
            <a:ext cx="10515600" cy="1325563"/>
          </a:xfrm>
        </p:spPr>
        <p:txBody>
          <a:bodyPr/>
          <a:lstStyle/>
          <a:p>
            <a:pPr algn="ctr"/>
            <a:r>
              <a:rPr lang="en-US" dirty="0"/>
              <a:t>Bio Background</a:t>
            </a:r>
          </a:p>
        </p:txBody>
      </p:sp>
      <p:sp>
        <p:nvSpPr>
          <p:cNvPr id="3" name="Content Placeholder 2">
            <a:extLst>
              <a:ext uri="{FF2B5EF4-FFF2-40B4-BE49-F238E27FC236}">
                <a16:creationId xmlns:a16="http://schemas.microsoft.com/office/drawing/2014/main" id="{39A96E77-272C-8E6F-6E52-E2682FCC1A49}"/>
              </a:ext>
            </a:extLst>
          </p:cNvPr>
          <p:cNvSpPr>
            <a:spLocks noGrp="1"/>
          </p:cNvSpPr>
          <p:nvPr>
            <p:ph sz="half" idx="1"/>
          </p:nvPr>
        </p:nvSpPr>
        <p:spPr>
          <a:xfrm>
            <a:off x="838200" y="1912689"/>
            <a:ext cx="5181600" cy="4264273"/>
          </a:xfrm>
        </p:spPr>
        <p:txBody>
          <a:bodyPr/>
          <a:lstStyle/>
          <a:p>
            <a:r>
              <a:rPr lang="en-US" dirty="0"/>
              <a:t>Bed and Breakfast</a:t>
            </a:r>
          </a:p>
          <a:p>
            <a:r>
              <a:rPr lang="en-US" dirty="0"/>
              <a:t>BnB Healing Ministry</a:t>
            </a:r>
          </a:p>
          <a:p>
            <a:pPr marL="0" indent="0">
              <a:buNone/>
            </a:pPr>
            <a:r>
              <a:rPr lang="en-US" dirty="0"/>
              <a:t>    c</a:t>
            </a:r>
            <a:r>
              <a:rPr lang="en-US" sz="1800" dirty="0"/>
              <a:t>ounseling, debriefing, teaching, writing …</a:t>
            </a:r>
          </a:p>
          <a:p>
            <a:endParaRPr lang="en-US" dirty="0"/>
          </a:p>
          <a:p>
            <a:endParaRPr lang="en-US" dirty="0"/>
          </a:p>
          <a:p>
            <a:endParaRPr lang="en-US" dirty="0"/>
          </a:p>
          <a:p>
            <a:endParaRPr lang="en-US" dirty="0"/>
          </a:p>
          <a:p>
            <a:endParaRPr lang="en-US" dirty="0"/>
          </a:p>
          <a:p>
            <a:pPr marL="0" indent="0">
              <a:buNone/>
            </a:pPr>
            <a:endParaRPr lang="en-US" dirty="0"/>
          </a:p>
        </p:txBody>
      </p:sp>
      <p:pic>
        <p:nvPicPr>
          <p:cNvPr id="15" name="Content Placeholder 14">
            <a:extLst>
              <a:ext uri="{FF2B5EF4-FFF2-40B4-BE49-F238E27FC236}">
                <a16:creationId xmlns:a16="http://schemas.microsoft.com/office/drawing/2014/main" id="{7B22815E-8352-7451-EEE6-9A7C752D003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79414" y="3777143"/>
            <a:ext cx="2181138" cy="1344336"/>
          </a:xfrm>
        </p:spPr>
      </p:pic>
      <p:pic>
        <p:nvPicPr>
          <p:cNvPr id="17" name="Picture 16">
            <a:extLst>
              <a:ext uri="{FF2B5EF4-FFF2-40B4-BE49-F238E27FC236}">
                <a16:creationId xmlns:a16="http://schemas.microsoft.com/office/drawing/2014/main" id="{479D55BE-02E1-1322-7763-FD6EFCB72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445" y="3530804"/>
            <a:ext cx="1028700" cy="1590675"/>
          </a:xfrm>
          <a:prstGeom prst="rect">
            <a:avLst/>
          </a:prstGeom>
        </p:spPr>
      </p:pic>
      <p:sp>
        <p:nvSpPr>
          <p:cNvPr id="20" name="TextBox 19">
            <a:extLst>
              <a:ext uri="{FF2B5EF4-FFF2-40B4-BE49-F238E27FC236}">
                <a16:creationId xmlns:a16="http://schemas.microsoft.com/office/drawing/2014/main" id="{3A369F68-ADFC-356A-2A30-FA3CA75AE6C5}"/>
              </a:ext>
            </a:extLst>
          </p:cNvPr>
          <p:cNvSpPr txBox="1"/>
          <p:nvPr/>
        </p:nvSpPr>
        <p:spPr>
          <a:xfrm>
            <a:off x="6172202" y="2041723"/>
            <a:ext cx="4196591" cy="1015663"/>
          </a:xfrm>
          <a:prstGeom prst="rect">
            <a:avLst/>
          </a:prstGeom>
          <a:noFill/>
        </p:spPr>
        <p:txBody>
          <a:bodyPr wrap="square" rtlCol="0">
            <a:spAutoFit/>
          </a:bodyPr>
          <a:lstStyle/>
          <a:p>
            <a:r>
              <a:rPr lang="en-US" sz="2000" dirty="0"/>
              <a:t>www.bluerockbnb.com</a:t>
            </a:r>
          </a:p>
          <a:p>
            <a:r>
              <a:rPr lang="en-US" sz="2000" dirty="0"/>
              <a:t>www.bluerockbnb.com/healing</a:t>
            </a:r>
          </a:p>
          <a:p>
            <a:r>
              <a:rPr lang="en-US" sz="2000" dirty="0"/>
              <a:t>www.edwardhersh.com – Refuge blog</a:t>
            </a:r>
          </a:p>
        </p:txBody>
      </p:sp>
    </p:spTree>
    <p:extLst>
      <p:ext uri="{BB962C8B-B14F-4D97-AF65-F5344CB8AC3E}">
        <p14:creationId xmlns:p14="http://schemas.microsoft.com/office/powerpoint/2010/main" val="388874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BFB6F-C904-3FDA-888B-0D4E79FA3AB4}"/>
              </a:ext>
            </a:extLst>
          </p:cNvPr>
          <p:cNvSpPr>
            <a:spLocks noGrp="1"/>
          </p:cNvSpPr>
          <p:nvPr>
            <p:ph type="title"/>
          </p:nvPr>
        </p:nvSpPr>
        <p:spPr>
          <a:xfrm>
            <a:off x="838200" y="365125"/>
            <a:ext cx="10515600" cy="935169"/>
          </a:xfrm>
        </p:spPr>
        <p:txBody>
          <a:bodyPr/>
          <a:lstStyle/>
          <a:p>
            <a:r>
              <a:rPr lang="en-US" dirty="0"/>
              <a:t>Bitter to Better</a:t>
            </a:r>
          </a:p>
        </p:txBody>
      </p:sp>
      <p:sp>
        <p:nvSpPr>
          <p:cNvPr id="3" name="Content Placeholder 2">
            <a:extLst>
              <a:ext uri="{FF2B5EF4-FFF2-40B4-BE49-F238E27FC236}">
                <a16:creationId xmlns:a16="http://schemas.microsoft.com/office/drawing/2014/main" id="{B1DE4178-8428-9F13-A560-E4D01801A62A}"/>
              </a:ext>
            </a:extLst>
          </p:cNvPr>
          <p:cNvSpPr>
            <a:spLocks noGrp="1"/>
          </p:cNvSpPr>
          <p:nvPr>
            <p:ph idx="1"/>
          </p:nvPr>
        </p:nvSpPr>
        <p:spPr>
          <a:xfrm>
            <a:off x="838200" y="1510018"/>
            <a:ext cx="10515600" cy="4666945"/>
          </a:xfrm>
        </p:spPr>
        <p:txBody>
          <a:bodyPr/>
          <a:lstStyle/>
          <a:p>
            <a:pPr marL="0" indent="0">
              <a:buNone/>
            </a:pPr>
            <a:r>
              <a:rPr lang="en-US" dirty="0"/>
              <a:t>Forgiveness is how we move from bitter to better</a:t>
            </a:r>
          </a:p>
          <a:p>
            <a:endParaRPr lang="en-US" dirty="0"/>
          </a:p>
          <a:p>
            <a:pPr marL="0" indent="0">
              <a:buNone/>
            </a:pPr>
            <a:r>
              <a:rPr lang="en-US" dirty="0"/>
              <a:t>Forgiveness research</a:t>
            </a:r>
          </a:p>
          <a:p>
            <a:r>
              <a:rPr lang="en-US" dirty="0"/>
              <a:t>      Bitterness literally eats (physically, emotionally, spiritually)</a:t>
            </a:r>
          </a:p>
          <a:p>
            <a:r>
              <a:rPr lang="en-US" dirty="0"/>
              <a:t>      Everett Worthington – REACH model</a:t>
            </a:r>
          </a:p>
          <a:p>
            <a:r>
              <a:rPr lang="en-US" dirty="0"/>
              <a:t>      Michael Barry – </a:t>
            </a:r>
            <a:r>
              <a:rPr lang="en-US" i="1" dirty="0"/>
              <a:t>The Forgiveness Project</a:t>
            </a:r>
          </a:p>
          <a:p>
            <a:endParaRPr lang="en-US" dirty="0"/>
          </a:p>
        </p:txBody>
      </p:sp>
    </p:spTree>
    <p:extLst>
      <p:ext uri="{BB962C8B-B14F-4D97-AF65-F5344CB8AC3E}">
        <p14:creationId xmlns:p14="http://schemas.microsoft.com/office/powerpoint/2010/main" val="71245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F8960-B01C-8B23-6912-CDD399D7A239}"/>
              </a:ext>
            </a:extLst>
          </p:cNvPr>
          <p:cNvSpPr>
            <a:spLocks noGrp="1"/>
          </p:cNvSpPr>
          <p:nvPr>
            <p:ph type="title"/>
          </p:nvPr>
        </p:nvSpPr>
        <p:spPr>
          <a:xfrm>
            <a:off x="839788" y="457200"/>
            <a:ext cx="9982010" cy="1061207"/>
          </a:xfrm>
        </p:spPr>
        <p:txBody>
          <a:bodyPr/>
          <a:lstStyle/>
          <a:p>
            <a:r>
              <a:rPr lang="en-US" dirty="0"/>
              <a:t>P-A-C-E to Peace:    Finding Inner Rest in a World of Unrest </a:t>
            </a:r>
          </a:p>
        </p:txBody>
      </p:sp>
      <p:sp>
        <p:nvSpPr>
          <p:cNvPr id="4" name="Text Placeholder 3">
            <a:extLst>
              <a:ext uri="{FF2B5EF4-FFF2-40B4-BE49-F238E27FC236}">
                <a16:creationId xmlns:a16="http://schemas.microsoft.com/office/drawing/2014/main" id="{8432BB57-9317-E881-94F4-1BFBCFC4D5F2}"/>
              </a:ext>
            </a:extLst>
          </p:cNvPr>
          <p:cNvSpPr>
            <a:spLocks noGrp="1"/>
          </p:cNvSpPr>
          <p:nvPr>
            <p:ph type="body" sz="half" idx="2"/>
          </p:nvPr>
        </p:nvSpPr>
        <p:spPr>
          <a:xfrm>
            <a:off x="839787" y="2057400"/>
            <a:ext cx="4906671" cy="3811588"/>
          </a:xfrm>
        </p:spPr>
        <p:txBody>
          <a:bodyPr>
            <a:noAutofit/>
          </a:bodyPr>
          <a:lstStyle/>
          <a:p>
            <a:endParaRPr lang="en-US" sz="2400" dirty="0"/>
          </a:p>
          <a:p>
            <a:r>
              <a:rPr lang="en-US" sz="2400" dirty="0"/>
              <a:t>P – Prepare the Heart</a:t>
            </a:r>
          </a:p>
          <a:p>
            <a:r>
              <a:rPr lang="en-US" sz="2400" dirty="0"/>
              <a:t>A – Accept Our Broken Condition</a:t>
            </a:r>
          </a:p>
          <a:p>
            <a:r>
              <a:rPr lang="en-US" sz="2400" dirty="0"/>
              <a:t>C – Cooperate with God in Surrender</a:t>
            </a:r>
          </a:p>
          <a:p>
            <a:r>
              <a:rPr lang="en-US" sz="2400" dirty="0"/>
              <a:t>E – Engage Inner Change as a Lifestyle</a:t>
            </a:r>
          </a:p>
          <a:p>
            <a:endParaRPr lang="en-US" sz="2400" dirty="0"/>
          </a:p>
        </p:txBody>
      </p:sp>
      <p:pic>
        <p:nvPicPr>
          <p:cNvPr id="10" name="Picture Placeholder 9">
            <a:extLst>
              <a:ext uri="{FF2B5EF4-FFF2-40B4-BE49-F238E27FC236}">
                <a16:creationId xmlns:a16="http://schemas.microsoft.com/office/drawing/2014/main" id="{B635EE9A-9320-108C-83A1-E3941B9AA27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950" b="4950"/>
          <a:stretch>
            <a:fillRect/>
          </a:stretch>
        </p:blipFill>
        <p:spPr>
          <a:xfrm>
            <a:off x="8112154" y="1744910"/>
            <a:ext cx="1795244" cy="3028426"/>
          </a:xfrm>
        </p:spPr>
      </p:pic>
    </p:spTree>
    <p:extLst>
      <p:ext uri="{BB962C8B-B14F-4D97-AF65-F5344CB8AC3E}">
        <p14:creationId xmlns:p14="http://schemas.microsoft.com/office/powerpoint/2010/main" val="79985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EC7B3-7D3A-39FB-9463-517D0EF73527}"/>
              </a:ext>
            </a:extLst>
          </p:cNvPr>
          <p:cNvSpPr>
            <a:spLocks noGrp="1"/>
          </p:cNvSpPr>
          <p:nvPr>
            <p:ph type="title"/>
          </p:nvPr>
        </p:nvSpPr>
        <p:spPr/>
        <p:txBody>
          <a:bodyPr/>
          <a:lstStyle/>
          <a:p>
            <a:r>
              <a:rPr lang="en-US" dirty="0"/>
              <a:t>P – Prepare the Heart</a:t>
            </a:r>
          </a:p>
        </p:txBody>
      </p:sp>
      <p:sp>
        <p:nvSpPr>
          <p:cNvPr id="3" name="Content Placeholder 2">
            <a:extLst>
              <a:ext uri="{FF2B5EF4-FFF2-40B4-BE49-F238E27FC236}">
                <a16:creationId xmlns:a16="http://schemas.microsoft.com/office/drawing/2014/main" id="{4851F78E-4CF5-00B8-F24E-F288FB435C3C}"/>
              </a:ext>
            </a:extLst>
          </p:cNvPr>
          <p:cNvSpPr>
            <a:spLocks noGrp="1"/>
          </p:cNvSpPr>
          <p:nvPr>
            <p:ph idx="1"/>
          </p:nvPr>
        </p:nvSpPr>
        <p:spPr/>
        <p:txBody>
          <a:bodyPr/>
          <a:lstStyle/>
          <a:p>
            <a:r>
              <a:rPr lang="en-US" dirty="0"/>
              <a:t>Housing Peace in the Heart</a:t>
            </a:r>
          </a:p>
          <a:p>
            <a:r>
              <a:rPr lang="en-US" dirty="0"/>
              <a:t>Knowing Is Not Enough</a:t>
            </a:r>
          </a:p>
          <a:p>
            <a:r>
              <a:rPr lang="en-US" dirty="0"/>
              <a:t>Trade the Will for the Well</a:t>
            </a:r>
          </a:p>
          <a:p>
            <a:pPr marL="0" indent="0">
              <a:buNone/>
            </a:pPr>
            <a:endParaRPr lang="en-US" dirty="0"/>
          </a:p>
        </p:txBody>
      </p:sp>
    </p:spTree>
    <p:extLst>
      <p:ext uri="{BB962C8B-B14F-4D97-AF65-F5344CB8AC3E}">
        <p14:creationId xmlns:p14="http://schemas.microsoft.com/office/powerpoint/2010/main" val="529804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7EC06-9D54-9E0A-9CFA-FF3796281C45}"/>
              </a:ext>
            </a:extLst>
          </p:cNvPr>
          <p:cNvSpPr>
            <a:spLocks noGrp="1"/>
          </p:cNvSpPr>
          <p:nvPr>
            <p:ph type="title"/>
          </p:nvPr>
        </p:nvSpPr>
        <p:spPr/>
        <p:txBody>
          <a:bodyPr/>
          <a:lstStyle/>
          <a:p>
            <a:r>
              <a:rPr lang="en-US" dirty="0"/>
              <a:t>A – Accept Our Broken Heart Condition</a:t>
            </a:r>
          </a:p>
        </p:txBody>
      </p:sp>
      <p:sp>
        <p:nvSpPr>
          <p:cNvPr id="3" name="Content Placeholder 2">
            <a:extLst>
              <a:ext uri="{FF2B5EF4-FFF2-40B4-BE49-F238E27FC236}">
                <a16:creationId xmlns:a16="http://schemas.microsoft.com/office/drawing/2014/main" id="{A87D3591-C212-33EC-04AC-EB775700F30A}"/>
              </a:ext>
            </a:extLst>
          </p:cNvPr>
          <p:cNvSpPr>
            <a:spLocks noGrp="1"/>
          </p:cNvSpPr>
          <p:nvPr>
            <p:ph idx="1"/>
          </p:nvPr>
        </p:nvSpPr>
        <p:spPr/>
        <p:txBody>
          <a:bodyPr>
            <a:norm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Spiritual Laws</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Bitter Root Judgments</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Emotional Trunk</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Identity / Shame</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Trauma</a:t>
            </a:r>
            <a:endParaRPr lang="en-US" dirty="0"/>
          </a:p>
        </p:txBody>
      </p:sp>
    </p:spTree>
    <p:extLst>
      <p:ext uri="{BB962C8B-B14F-4D97-AF65-F5344CB8AC3E}">
        <p14:creationId xmlns:p14="http://schemas.microsoft.com/office/powerpoint/2010/main" val="1476760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0240-3727-D9B1-E55E-11159A189D77}"/>
              </a:ext>
            </a:extLst>
          </p:cNvPr>
          <p:cNvSpPr>
            <a:spLocks noGrp="1"/>
          </p:cNvSpPr>
          <p:nvPr>
            <p:ph type="title"/>
          </p:nvPr>
        </p:nvSpPr>
        <p:spPr/>
        <p:txBody>
          <a:bodyPr/>
          <a:lstStyle/>
          <a:p>
            <a:r>
              <a:rPr lang="en-US" dirty="0"/>
              <a:t>C – Cooperate with God through Surrender</a:t>
            </a:r>
          </a:p>
        </p:txBody>
      </p:sp>
      <p:sp>
        <p:nvSpPr>
          <p:cNvPr id="3" name="Content Placeholder 2">
            <a:extLst>
              <a:ext uri="{FF2B5EF4-FFF2-40B4-BE49-F238E27FC236}">
                <a16:creationId xmlns:a16="http://schemas.microsoft.com/office/drawing/2014/main" id="{27B4A144-DEC2-2E5E-15CB-1065DCCB80BD}"/>
              </a:ext>
            </a:extLst>
          </p:cNvPr>
          <p:cNvSpPr>
            <a:spLocks noGrp="1"/>
          </p:cNvSpPr>
          <p:nvPr>
            <p:ph idx="1"/>
          </p:nvPr>
        </p:nvSpPr>
        <p:spPr/>
        <p:txBody>
          <a:bodyPr>
            <a:norm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Give Away the House</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Clean up the House</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Care for the Neighborhood</a:t>
            </a:r>
            <a:endParaRPr lang="en-US" dirty="0"/>
          </a:p>
        </p:txBody>
      </p:sp>
    </p:spTree>
    <p:extLst>
      <p:ext uri="{BB962C8B-B14F-4D97-AF65-F5344CB8AC3E}">
        <p14:creationId xmlns:p14="http://schemas.microsoft.com/office/powerpoint/2010/main" val="489391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6933</TotalTime>
  <Words>1788</Words>
  <Application>Microsoft Office PowerPoint</Application>
  <PresentationFormat>Widescreen</PresentationFormat>
  <Paragraphs>264</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MinionPro-Regular</vt:lpstr>
      <vt:lpstr>system-ui</vt:lpstr>
      <vt:lpstr>Times New Roman</vt:lpstr>
      <vt:lpstr>Office Theme</vt:lpstr>
      <vt:lpstr>P-A-C-E  to  Peace</vt:lpstr>
      <vt:lpstr>Objectives:</vt:lpstr>
      <vt:lpstr>PACE to Peace </vt:lpstr>
      <vt:lpstr>Bio Background</vt:lpstr>
      <vt:lpstr>Bitter to Better</vt:lpstr>
      <vt:lpstr>P-A-C-E to Peace:    Finding Inner Rest in a World of Unrest </vt:lpstr>
      <vt:lpstr>P – Prepare the Heart</vt:lpstr>
      <vt:lpstr>A – Accept Our Broken Heart Condition</vt:lpstr>
      <vt:lpstr>C – Cooperate with God through Surrender</vt:lpstr>
      <vt:lpstr>E – Engage Inner Change as a Lifestyle</vt:lpstr>
      <vt:lpstr>Cycle of Defeat</vt:lpstr>
      <vt:lpstr>Overcoming Offense</vt:lpstr>
      <vt:lpstr>Forgiveness</vt:lpstr>
      <vt:lpstr>P – Prepare the Heart</vt:lpstr>
      <vt:lpstr>Life of a Tree</vt:lpstr>
      <vt:lpstr>Good fruit / Bad fruit</vt:lpstr>
      <vt:lpstr>Accept Our Broken Heart Condition</vt:lpstr>
      <vt:lpstr>Bitter Root Judgments</vt:lpstr>
      <vt:lpstr>Bitter Root Judgments</vt:lpstr>
      <vt:lpstr>A – Accept Brokenness  ….   more</vt:lpstr>
      <vt:lpstr>C – Cooperate with God through Surrender</vt:lpstr>
      <vt:lpstr>Forgiveness</vt:lpstr>
      <vt:lpstr>Common Effects of Unforgiveness</vt:lpstr>
      <vt:lpstr>Self Examination Exercise</vt:lpstr>
      <vt:lpstr>Sample Forgiveness Prayer elements</vt:lpstr>
      <vt:lpstr>Healing Prayer Basics</vt:lpstr>
      <vt:lpstr>E – Engage Inner Change as a Lifestyle</vt:lpstr>
      <vt:lpstr>Lifestyle of Transformation</vt:lpstr>
      <vt:lpstr>Conversion  AND  Convergence</vt:lpstr>
      <vt:lpstr>PACE to Peace: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Hersh</dc:creator>
  <cp:lastModifiedBy>Ed Hersh</cp:lastModifiedBy>
  <cp:revision>107</cp:revision>
  <dcterms:created xsi:type="dcterms:W3CDTF">2022-10-13T12:33:50Z</dcterms:created>
  <dcterms:modified xsi:type="dcterms:W3CDTF">2022-11-04T11:28:18Z</dcterms:modified>
</cp:coreProperties>
</file>